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unknown"/>
  <Default Extension="xlsx" ContentType="application/vnd.openxmlformats-officedocument.spreadsheetml.sheet"/>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374" r:id="rId2"/>
    <p:sldId id="365" r:id="rId3"/>
    <p:sldId id="366" r:id="rId4"/>
    <p:sldId id="367" r:id="rId5"/>
    <p:sldId id="368" r:id="rId6"/>
    <p:sldId id="375" r:id="rId7"/>
    <p:sldId id="372" r:id="rId8"/>
    <p:sldId id="373" r:id="rId9"/>
    <p:sldId id="376" r:id="rId10"/>
    <p:sldId id="404" r:id="rId11"/>
    <p:sldId id="405" r:id="rId12"/>
    <p:sldId id="406" r:id="rId13"/>
    <p:sldId id="387" r:id="rId14"/>
    <p:sldId id="300" r:id="rId15"/>
    <p:sldId id="257" r:id="rId16"/>
    <p:sldId id="269" r:id="rId17"/>
    <p:sldId id="259" r:id="rId18"/>
    <p:sldId id="260" r:id="rId19"/>
    <p:sldId id="364" r:id="rId20"/>
    <p:sldId id="262" r:id="rId21"/>
    <p:sldId id="410" r:id="rId22"/>
    <p:sldId id="390" r:id="rId23"/>
    <p:sldId id="294" r:id="rId24"/>
    <p:sldId id="263" r:id="rId25"/>
    <p:sldId id="295" r:id="rId26"/>
    <p:sldId id="265" r:id="rId27"/>
    <p:sldId id="391" r:id="rId28"/>
    <p:sldId id="318" r:id="rId29"/>
    <p:sldId id="392" r:id="rId30"/>
    <p:sldId id="315" r:id="rId31"/>
    <p:sldId id="316" r:id="rId32"/>
    <p:sldId id="310" r:id="rId33"/>
    <p:sldId id="378" r:id="rId34"/>
    <p:sldId id="379" r:id="rId35"/>
    <p:sldId id="380" r:id="rId36"/>
    <p:sldId id="381" r:id="rId37"/>
    <p:sldId id="384" r:id="rId38"/>
    <p:sldId id="385" r:id="rId39"/>
    <p:sldId id="383" r:id="rId40"/>
    <p:sldId id="377" r:id="rId41"/>
    <p:sldId id="382" r:id="rId42"/>
    <p:sldId id="386" r:id="rId43"/>
    <p:sldId id="389" r:id="rId44"/>
    <p:sldId id="388" r:id="rId45"/>
    <p:sldId id="322" r:id="rId46"/>
    <p:sldId id="321"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9" r:id="rId61"/>
    <p:sldId id="340" r:id="rId62"/>
    <p:sldId id="341" r:id="rId63"/>
    <p:sldId id="342" r:id="rId64"/>
    <p:sldId id="343" r:id="rId65"/>
    <p:sldId id="396" r:id="rId66"/>
    <p:sldId id="397" r:id="rId67"/>
    <p:sldId id="398" r:id="rId68"/>
    <p:sldId id="399" r:id="rId69"/>
    <p:sldId id="400" r:id="rId70"/>
    <p:sldId id="401" r:id="rId71"/>
    <p:sldId id="411" r:id="rId72"/>
    <p:sldId id="408" r:id="rId73"/>
    <p:sldId id="409"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4" autoAdjust="0"/>
    <p:restoredTop sz="74732" autoAdjust="0"/>
  </p:normalViewPr>
  <p:slideViewPr>
    <p:cSldViewPr snapToGrid="0" snapToObjects="1">
      <p:cViewPr>
        <p:scale>
          <a:sx n="100" d="100"/>
          <a:sy n="100" d="100"/>
        </p:scale>
        <p:origin x="-912" y="-7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8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41625160"/>
        <c:axId val="2141977832"/>
      </c:barChart>
      <c:catAx>
        <c:axId val="2141625160"/>
        <c:scaling>
          <c:orientation val="minMax"/>
        </c:scaling>
        <c:delete val="0"/>
        <c:axPos val="b"/>
        <c:majorTickMark val="out"/>
        <c:minorTickMark val="none"/>
        <c:tickLblPos val="nextTo"/>
        <c:crossAx val="2141977832"/>
        <c:crosses val="autoZero"/>
        <c:auto val="1"/>
        <c:lblAlgn val="ctr"/>
        <c:lblOffset val="100"/>
        <c:noMultiLvlLbl val="0"/>
      </c:catAx>
      <c:valAx>
        <c:axId val="2141977832"/>
        <c:scaling>
          <c:orientation val="minMax"/>
        </c:scaling>
        <c:delete val="0"/>
        <c:axPos val="l"/>
        <c:majorGridlines/>
        <c:numFmt formatCode="General" sourceLinked="1"/>
        <c:majorTickMark val="out"/>
        <c:minorTickMark val="none"/>
        <c:tickLblPos val="nextTo"/>
        <c:crossAx val="21416251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41952152"/>
        <c:axId val="2144061688"/>
      </c:barChart>
      <c:catAx>
        <c:axId val="2141952152"/>
        <c:scaling>
          <c:orientation val="minMax"/>
        </c:scaling>
        <c:delete val="0"/>
        <c:axPos val="b"/>
        <c:majorTickMark val="out"/>
        <c:minorTickMark val="none"/>
        <c:tickLblPos val="nextTo"/>
        <c:crossAx val="2144061688"/>
        <c:crosses val="autoZero"/>
        <c:auto val="1"/>
        <c:lblAlgn val="ctr"/>
        <c:lblOffset val="100"/>
        <c:noMultiLvlLbl val="0"/>
      </c:catAx>
      <c:valAx>
        <c:axId val="2144061688"/>
        <c:scaling>
          <c:orientation val="minMax"/>
        </c:scaling>
        <c:delete val="0"/>
        <c:axPos val="l"/>
        <c:majorGridlines/>
        <c:numFmt formatCode="General" sourceLinked="1"/>
        <c:majorTickMark val="out"/>
        <c:minorTickMark val="none"/>
        <c:tickLblPos val="nextTo"/>
        <c:crossAx val="2141952152"/>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0.45262</cdr:x>
      <cdr:y>0.21878</cdr:y>
    </cdr:from>
    <cdr:to>
      <cdr:x>0.52399</cdr:x>
      <cdr:y>0.52941</cdr:y>
    </cdr:to>
    <cdr:sp macro="" textlink="">
      <cdr:nvSpPr>
        <cdr:cNvPr id="2" name="Rectangle 1"/>
        <cdr:cNvSpPr/>
      </cdr:nvSpPr>
      <cdr:spPr>
        <a:xfrm xmlns:a="http://schemas.openxmlformats.org/drawingml/2006/main">
          <a:off x="2739989" y="650384"/>
          <a:ext cx="432048" cy="923469"/>
        </a:xfrm>
        <a:prstGeom xmlns:a="http://schemas.openxmlformats.org/drawingml/2006/main" prst="rect">
          <a:avLst/>
        </a:prstGeom>
        <a:noFill xmlns:a="http://schemas.openxmlformats.org/drawingml/2006/main"/>
        <a:ln xmlns:a="http://schemas.openxmlformats.org/drawingml/2006/main" w="38100" cap="sq" cmpd="sng">
          <a:solidFill>
            <a:schemeClr val="tx1"/>
          </a:solidFill>
          <a:prstDash val="sysDot"/>
          <a:beve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09/12/14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369203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naturally</a:t>
            </a:r>
            <a:r>
              <a:rPr lang="en-US" baseline="0" dirty="0" smtClean="0"/>
              <a:t> we do an awful lot of genomics and sequencing. We look at things from the plant and pathogen side, so we use sequence data for many reasons</a:t>
            </a:r>
            <a:endParaRPr lang="en-US" dirty="0" smtClean="0"/>
          </a:p>
          <a:p>
            <a:endParaRPr lang="en-US" dirty="0" smtClean="0"/>
          </a:p>
          <a:p>
            <a:r>
              <a:rPr lang="en-US" dirty="0" smtClean="0"/>
              <a:t>High</a:t>
            </a:r>
            <a:r>
              <a:rPr lang="en-US" baseline="0" dirty="0" smtClean="0"/>
              <a:t> throughput genome sequencing</a:t>
            </a:r>
          </a:p>
          <a:p>
            <a:r>
              <a:rPr lang="en-US" baseline="0" dirty="0" smtClean="0"/>
              <a:t>De novo assembly</a:t>
            </a:r>
          </a:p>
          <a:p>
            <a:r>
              <a:rPr lang="en-US" baseline="0" dirty="0" err="1" smtClean="0"/>
              <a:t>reqsequencing</a:t>
            </a:r>
            <a:endParaRPr lang="en-US" baseline="0" dirty="0" smtClean="0"/>
          </a:p>
          <a:p>
            <a:r>
              <a:rPr lang="en-US" baseline="0" dirty="0" smtClean="0"/>
              <a:t>Effector protein detection</a:t>
            </a:r>
          </a:p>
          <a:p>
            <a:r>
              <a:rPr lang="en-US" baseline="0" dirty="0" smtClean="0"/>
              <a:t>R gene cloning</a:t>
            </a:r>
          </a:p>
          <a:p>
            <a:r>
              <a:rPr lang="en-US" baseline="0" dirty="0" smtClean="0"/>
              <a:t>Genetic variant finding</a:t>
            </a:r>
          </a:p>
          <a:p>
            <a:r>
              <a:rPr lang="en-US" baseline="0" dirty="0" smtClean="0"/>
              <a:t>Annotation</a:t>
            </a:r>
          </a:p>
          <a:p>
            <a:r>
              <a:rPr lang="en-US" baseline="0" dirty="0" err="1" smtClean="0"/>
              <a:t>RNAseq</a:t>
            </a:r>
            <a:r>
              <a:rPr lang="en-US" baseline="0" dirty="0" smtClean="0"/>
              <a:t> </a:t>
            </a:r>
            <a:r>
              <a:rPr lang="en-US" baseline="0" dirty="0" err="1" smtClean="0"/>
              <a:t>ChIPseq</a:t>
            </a:r>
            <a:r>
              <a:rPr lang="en-US" baseline="0" dirty="0" smtClean="0"/>
              <a:t> Arrays</a:t>
            </a:r>
          </a:p>
          <a:p>
            <a:endParaRPr lang="en-US" dirty="0" smtClean="0"/>
          </a:p>
          <a:p>
            <a:r>
              <a:rPr lang="en-US" dirty="0" smtClean="0"/>
              <a:t>We have quite</a:t>
            </a:r>
            <a:r>
              <a:rPr lang="en-US" baseline="0" dirty="0" smtClean="0"/>
              <a:t> a</a:t>
            </a:r>
            <a:r>
              <a:rPr lang="en-US" dirty="0" smtClean="0"/>
              <a:t> long history</a:t>
            </a:r>
            <a:r>
              <a:rPr lang="en-US" baseline="0" dirty="0" smtClean="0"/>
              <a:t> of sequencing, we took delivery of our first </a:t>
            </a:r>
            <a:r>
              <a:rPr lang="en-US" baseline="0" dirty="0" err="1" smtClean="0"/>
              <a:t>Solexa</a:t>
            </a:r>
            <a:r>
              <a:rPr lang="en-US" baseline="0" dirty="0" smtClean="0"/>
              <a:t> sequencing machine in 2006, which I believe was the first in the country outside the Sanger </a:t>
            </a:r>
            <a:r>
              <a:rPr lang="en-US" baseline="0" dirty="0" err="1" smtClean="0"/>
              <a:t>centre</a:t>
            </a:r>
            <a:r>
              <a:rPr lang="en-US" baseline="0" dirty="0" smtClean="0"/>
              <a:t>. At that time everything was completely in-house, there were no services and no ready to use solutions, </a:t>
            </a:r>
          </a:p>
          <a:p>
            <a:endParaRPr lang="en-US" baseline="0" dirty="0" smtClean="0"/>
          </a:p>
          <a:p>
            <a:r>
              <a:rPr lang="en-US" baseline="0" dirty="0" smtClean="0"/>
              <a:t>so we had to build our capacity and knowledge from the ground up as we went along and that</a:t>
            </a:r>
            <a:r>
              <a:rPr lang="fr-FR" baseline="0" dirty="0" smtClean="0"/>
              <a:t>’</a:t>
            </a:r>
            <a:r>
              <a:rPr lang="en-US" baseline="0" dirty="0" smtClean="0"/>
              <a:t>s how the bioinformatics team and the work </a:t>
            </a:r>
            <a:r>
              <a:rPr lang="en-US" baseline="0" dirty="0" err="1" smtClean="0"/>
              <a:t>Im</a:t>
            </a:r>
            <a:r>
              <a:rPr lang="en-US" baseline="0" dirty="0" smtClean="0"/>
              <a:t> going to describe today all came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10</a:t>
            </a:fld>
            <a:endParaRPr lang="en-US"/>
          </a:p>
        </p:txBody>
      </p:sp>
    </p:spTree>
    <p:extLst>
      <p:ext uri="{BB962C8B-B14F-4D97-AF65-F5344CB8AC3E}">
        <p14:creationId xmlns:p14="http://schemas.microsoft.com/office/powerpoint/2010/main" val="227404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Subsequently, TSL has expanded, and we now have much more than sequence data to deal with. We have high content image analysis machines running and generating complex 3D image files, on which we need to do </a:t>
            </a:r>
          </a:p>
          <a:p>
            <a:endParaRPr lang="en-US" baseline="0" dirty="0" smtClean="0"/>
          </a:p>
          <a:p>
            <a:r>
              <a:rPr lang="en-US" baseline="0" dirty="0" smtClean="0"/>
              <a:t>Image segmentation</a:t>
            </a:r>
          </a:p>
          <a:p>
            <a:endParaRPr lang="en-US" baseline="0" dirty="0" smtClean="0"/>
          </a:p>
          <a:p>
            <a:r>
              <a:rPr lang="en-US" baseline="0" dirty="0" smtClean="0"/>
              <a:t>Object detection</a:t>
            </a:r>
          </a:p>
          <a:p>
            <a:endParaRPr lang="en-US" baseline="0" dirty="0" smtClean="0"/>
          </a:p>
          <a:p>
            <a:r>
              <a:rPr lang="en-US" baseline="0" dirty="0" smtClean="0"/>
              <a:t>Algorithm development</a:t>
            </a:r>
          </a:p>
          <a:p>
            <a:endParaRPr lang="en-US" baseline="0" dirty="0" smtClean="0"/>
          </a:p>
          <a:p>
            <a:r>
              <a:rPr lang="en-US" baseline="0" dirty="0" smtClean="0"/>
              <a:t>Database integration</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11</a:t>
            </a:fld>
            <a:endParaRPr lang="en-US"/>
          </a:p>
        </p:txBody>
      </p:sp>
    </p:spTree>
    <p:extLst>
      <p:ext uri="{BB962C8B-B14F-4D97-AF65-F5344CB8AC3E}">
        <p14:creationId xmlns:p14="http://schemas.microsoft.com/office/powerpoint/2010/main" val="22732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have a proteomics team internally, who run their own mass spec and who we collaborate with to do</a:t>
            </a:r>
          </a:p>
          <a:p>
            <a:endParaRPr lang="en-US" baseline="0" dirty="0" smtClean="0"/>
          </a:p>
          <a:p>
            <a:r>
              <a:rPr lang="en-US" baseline="0" dirty="0" smtClean="0"/>
              <a:t>Pipeline development,</a:t>
            </a:r>
          </a:p>
          <a:p>
            <a:endParaRPr lang="en-US" baseline="0" dirty="0" smtClean="0"/>
          </a:p>
          <a:p>
            <a:r>
              <a:rPr lang="en-US" baseline="0" dirty="0" smtClean="0"/>
              <a:t>New </a:t>
            </a:r>
            <a:r>
              <a:rPr lang="en-US" baseline="0" dirty="0" err="1" smtClean="0"/>
              <a:t>statisitics</a:t>
            </a:r>
            <a:r>
              <a:rPr lang="en-US" baseline="0" dirty="0" smtClean="0"/>
              <a:t> for spectrum analysis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12</a:t>
            </a:fld>
            <a:endParaRPr lang="en-US"/>
          </a:p>
        </p:txBody>
      </p:sp>
    </p:spTree>
    <p:extLst>
      <p:ext uri="{BB962C8B-B14F-4D97-AF65-F5344CB8AC3E}">
        <p14:creationId xmlns:p14="http://schemas.microsoft.com/office/powerpoint/2010/main" val="345168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given these varied data and the large amount of expertise needed for each, you</a:t>
            </a:r>
            <a:r>
              <a:rPr lang="en-US" baseline="0" dirty="0" smtClean="0"/>
              <a:t> can imagine we’d need a substantial support team. </a:t>
            </a:r>
          </a:p>
          <a:p>
            <a:endParaRPr lang="en-US" baseline="0" dirty="0" smtClean="0"/>
          </a:p>
          <a:p>
            <a:r>
              <a:rPr lang="en-US" baseline="0" dirty="0" smtClean="0"/>
              <a:t>Well, we don’t have a substantial team, for our 6 groups of about 100 scientists running this stuff fairly non-stop I have a team of 3 including myself. </a:t>
            </a:r>
          </a:p>
          <a:p>
            <a:endParaRPr lang="en-US" baseline="0" dirty="0" smtClean="0"/>
          </a:p>
          <a:p>
            <a:r>
              <a:rPr lang="en-US" baseline="0" dirty="0" smtClean="0"/>
              <a:t>Why don’t we have a bigger team? Because all the money went on the machines and on generating new data. Not on staff. TSL is very good at providing the right people but universally it is very hard to get funding bodies to provide resources for staff like this as most reviewers don’t appreciate the personnel requirement. They fail to realize that actually getting the data is the easy part and working with it is the harder part, so  you can’t easily get expansion of core teams.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13</a:t>
            </a:fld>
            <a:endParaRPr lang="en-US"/>
          </a:p>
        </p:txBody>
      </p:sp>
    </p:spTree>
    <p:extLst>
      <p:ext uri="{BB962C8B-B14F-4D97-AF65-F5344CB8AC3E}">
        <p14:creationId xmlns:p14="http://schemas.microsoft.com/office/powerpoint/2010/main" val="412619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given that background I’m going to tell you a story today about how we brought skills and data together to allow us to deal with our own data deluge.</a:t>
            </a:r>
          </a:p>
          <a:p>
            <a:endParaRPr lang="en-US" baseline="0" dirty="0" smtClean="0"/>
          </a:p>
          <a:p>
            <a:r>
              <a:rPr lang="en-US" baseline="0" dirty="0" smtClean="0"/>
              <a:t>And this is bioinformatics after all, and bioinformatics is flooded with acronyms. So I’ve, half seriously called this the ‘JEDI’ or just enough developed infrastructure approach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14</a:t>
            </a:fld>
            <a:endParaRPr lang="en-US"/>
          </a:p>
        </p:txBody>
      </p:sp>
    </p:spTree>
    <p:extLst>
      <p:ext uri="{BB962C8B-B14F-4D97-AF65-F5344CB8AC3E}">
        <p14:creationId xmlns:p14="http://schemas.microsoft.com/office/powerpoint/2010/main" val="309928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sat down and thought about what</a:t>
            </a:r>
            <a:r>
              <a:rPr lang="en-US" baseline="0" dirty="0" smtClean="0"/>
              <a:t> the common sequence of events was when I was confronted with a new project and who the parties involved are.</a:t>
            </a:r>
          </a:p>
          <a:p>
            <a:endParaRPr lang="en-US" baseline="0" dirty="0" smtClean="0"/>
          </a:p>
          <a:p>
            <a:r>
              <a:rPr lang="en-US" baseline="0" dirty="0" smtClean="0"/>
              <a:t>Typically, there was me, the core </a:t>
            </a:r>
            <a:r>
              <a:rPr lang="en-US" baseline="0" dirty="0" err="1" smtClean="0"/>
              <a:t>informatician</a:t>
            </a:r>
            <a:r>
              <a:rPr lang="en-US" baseline="0" dirty="0" smtClean="0"/>
              <a:t>. And there was the ‘owner’ of the data, the project scientist. </a:t>
            </a:r>
          </a:p>
          <a:p>
            <a:endParaRPr lang="en-US" baseline="0" dirty="0" smtClean="0"/>
          </a:p>
          <a:p>
            <a:r>
              <a:rPr lang="en-US" baseline="0" dirty="0" smtClean="0"/>
              <a:t>I </a:t>
            </a:r>
            <a:r>
              <a:rPr lang="en-US" baseline="0" dirty="0" err="1" smtClean="0"/>
              <a:t>realised</a:t>
            </a:r>
            <a:r>
              <a:rPr lang="en-US" baseline="0" dirty="0" smtClean="0"/>
              <a:t> that there are three abstract things I had to do. I first had to understand exactly what the data are. So what it was from, what the experiment was and what the biological </a:t>
            </a:r>
            <a:r>
              <a:rPr lang="en-US" baseline="0" dirty="0" err="1" smtClean="0"/>
              <a:t>signifcance</a:t>
            </a:r>
            <a:r>
              <a:rPr lang="en-US" baseline="0" dirty="0" smtClean="0"/>
              <a:t> of it was.</a:t>
            </a:r>
          </a:p>
          <a:p>
            <a:endParaRPr lang="en-US" baseline="0" dirty="0" smtClean="0"/>
          </a:p>
          <a:p>
            <a:r>
              <a:rPr lang="en-US" baseline="0" dirty="0" smtClean="0"/>
              <a:t>Then I had to manage it properly, get it into </a:t>
            </a:r>
            <a:r>
              <a:rPr lang="en-US" baseline="0" dirty="0" err="1" smtClean="0"/>
              <a:t>analysable</a:t>
            </a:r>
            <a:r>
              <a:rPr lang="en-US" baseline="0" dirty="0" smtClean="0"/>
              <a:t> form, look after it for posterity, label it properly </a:t>
            </a:r>
            <a:r>
              <a:rPr lang="en-US" baseline="0" dirty="0" err="1" smtClean="0"/>
              <a:t>etc</a:t>
            </a:r>
            <a:endParaRPr lang="en-US" baseline="0" dirty="0" smtClean="0"/>
          </a:p>
          <a:p>
            <a:endParaRPr lang="en-US" baseline="0" dirty="0" smtClean="0"/>
          </a:p>
          <a:p>
            <a:r>
              <a:rPr lang="en-US" baseline="0" dirty="0" smtClean="0"/>
              <a:t>And then the work could actually begin and I could get on analysing it. </a:t>
            </a:r>
          </a:p>
          <a:p>
            <a:endParaRPr lang="en-US" baseline="0" dirty="0" smtClean="0"/>
          </a:p>
          <a:p>
            <a:r>
              <a:rPr lang="en-US" baseline="0" dirty="0" smtClean="0"/>
              <a:t>Each of the parties understand each aspect very differently: The core </a:t>
            </a:r>
            <a:r>
              <a:rPr lang="en-US" baseline="0" dirty="0" err="1" smtClean="0"/>
              <a:t>informatician</a:t>
            </a:r>
            <a:r>
              <a:rPr lang="en-US" baseline="0" dirty="0" smtClean="0"/>
              <a:t> could never understand the data as well as the person who generated it (particularly as this would only be one of many that they would be working on).</a:t>
            </a:r>
          </a:p>
          <a:p>
            <a:endParaRPr lang="en-US" baseline="0" dirty="0" smtClean="0"/>
          </a:p>
          <a:p>
            <a:r>
              <a:rPr lang="en-US" baseline="0" dirty="0" smtClean="0"/>
              <a:t>Biologists are typically dreadful at data management and structure,</a:t>
            </a:r>
          </a:p>
          <a:p>
            <a:endParaRPr lang="en-US" baseline="0" dirty="0" smtClean="0"/>
          </a:p>
          <a:p>
            <a:r>
              <a:rPr lang="en-US" baseline="0" dirty="0" smtClean="0"/>
              <a:t>And each has a different </a:t>
            </a:r>
            <a:r>
              <a:rPr lang="en-US" baseline="0" dirty="0" err="1" smtClean="0"/>
              <a:t>strenghts</a:t>
            </a:r>
            <a:r>
              <a:rPr lang="en-US" baseline="0" dirty="0" smtClean="0"/>
              <a:t> when it comes to analysis, born out of these other two,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15</a:t>
            </a:fld>
            <a:endParaRPr lang="en-US"/>
          </a:p>
        </p:txBody>
      </p:sp>
    </p:spTree>
    <p:extLst>
      <p:ext uri="{BB962C8B-B14F-4D97-AF65-F5344CB8AC3E}">
        <p14:creationId xmlns:p14="http://schemas.microsoft.com/office/powerpoint/2010/main" val="81735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these </a:t>
            </a:r>
            <a:r>
              <a:rPr lang="en-US" dirty="0" err="1" smtClean="0"/>
              <a:t>defecits</a:t>
            </a:r>
            <a:r>
              <a:rPr lang="en-US" dirty="0" smtClean="0"/>
              <a:t>,</a:t>
            </a:r>
            <a:r>
              <a:rPr lang="en-US" baseline="0" dirty="0" smtClean="0"/>
              <a:t> and we need to get up to speed with each of them. We need to make at least one side of our team good at each, so that we don’t get the slowdowns that occur as we switch the project over from one party to another.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264333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a:t>
            </a:r>
            <a:r>
              <a:rPr lang="en-US" baseline="0" dirty="0" smtClean="0"/>
              <a:t> we do? Put all that biology into the </a:t>
            </a:r>
            <a:r>
              <a:rPr lang="en-US" baseline="0" dirty="0" err="1" smtClean="0"/>
              <a:t>informaticians</a:t>
            </a:r>
            <a:r>
              <a:rPr lang="en-US" baseline="0" dirty="0" smtClean="0"/>
              <a:t> heads? Or put the informatics into the biologists heads?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17</a:t>
            </a:fld>
            <a:endParaRPr lang="en-US"/>
          </a:p>
        </p:txBody>
      </p:sp>
    </p:spTree>
    <p:extLst>
      <p:ext uri="{BB962C8B-B14F-4D97-AF65-F5344CB8AC3E}">
        <p14:creationId xmlns:p14="http://schemas.microsoft.com/office/powerpoint/2010/main" val="311051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take the view, that ‘bioinformatics is easy!’ and that it is,</a:t>
            </a:r>
            <a:r>
              <a:rPr lang="en-US" baseline="0" dirty="0" smtClean="0"/>
              <a:t> really, a sub-disciple of molecular biology. So we try and get the informatics skills into the heads of the biologists. </a:t>
            </a:r>
          </a:p>
          <a:p>
            <a:endParaRPr lang="en-US" baseline="0" dirty="0" smtClean="0"/>
          </a:p>
          <a:p>
            <a:r>
              <a:rPr lang="en-US" baseline="0" dirty="0" smtClean="0"/>
              <a:t>We think this is really the ultimate answer to these issues, that research is always going to need people with the skills to ask and answer the questions themselves. A scientist who doesn’t know how to ask the right questions of their data can’t get the right answers and importantly probably can’t ask design the experiments in the </a:t>
            </a:r>
            <a:r>
              <a:rPr lang="en-US" baseline="0" dirty="0" err="1" smtClean="0"/>
              <a:t>firstplace</a:t>
            </a:r>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18</a:t>
            </a:fld>
            <a:endParaRPr lang="en-US"/>
          </a:p>
        </p:txBody>
      </p:sp>
    </p:spTree>
    <p:extLst>
      <p:ext uri="{BB962C8B-B14F-4D97-AF65-F5344CB8AC3E}">
        <p14:creationId xmlns:p14="http://schemas.microsoft.com/office/powerpoint/2010/main" val="89160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introduce</a:t>
            </a:r>
            <a:r>
              <a:rPr lang="en-US" baseline="0" dirty="0" smtClean="0"/>
              <a:t> myself</a:t>
            </a:r>
          </a:p>
          <a:p>
            <a:endParaRPr lang="en-US" baseline="0" dirty="0" smtClean="0"/>
          </a:p>
          <a:p>
            <a:r>
              <a:rPr lang="en-US" baseline="0" dirty="0" smtClean="0"/>
              <a:t>My name is Dan</a:t>
            </a:r>
            <a:endParaRPr lang="en-US"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3679855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set about implementing a training scheme. This was designed to be a jump start into bioinformatics, from the ground up for novice.</a:t>
            </a:r>
          </a:p>
          <a:p>
            <a:endParaRPr lang="en-US" baseline="0" dirty="0" smtClean="0"/>
          </a:p>
          <a:p>
            <a:r>
              <a:rPr lang="en-US" baseline="0" dirty="0" smtClean="0"/>
              <a:t>So we built a series of workshops, </a:t>
            </a:r>
            <a:r>
              <a:rPr lang="en-US" baseline="0" dirty="0" err="1" smtClean="0"/>
              <a:t>focussing</a:t>
            </a:r>
            <a:r>
              <a:rPr lang="en-US" baseline="0" dirty="0" smtClean="0"/>
              <a:t> on introductory topics in the subject, like </a:t>
            </a:r>
          </a:p>
          <a:p>
            <a:endParaRPr lang="en-US" baseline="0" dirty="0" smtClean="0"/>
          </a:p>
          <a:p>
            <a:r>
              <a:rPr lang="en-US" baseline="0" dirty="0" smtClean="0"/>
              <a:t>Driving the computer through the command line,</a:t>
            </a:r>
          </a:p>
          <a:p>
            <a:endParaRPr lang="en-US" baseline="0" dirty="0" smtClean="0"/>
          </a:p>
          <a:p>
            <a:r>
              <a:rPr lang="en-US" baseline="0" dirty="0" smtClean="0"/>
              <a:t>Like </a:t>
            </a:r>
            <a:r>
              <a:rPr lang="en-US" baseline="0" dirty="0" err="1" smtClean="0"/>
              <a:t>intorductory</a:t>
            </a:r>
            <a:r>
              <a:rPr lang="en-US" baseline="0" dirty="0" smtClean="0"/>
              <a:t> programming and scripting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1259896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built our training workshops, we took a very naïve approach. We set out and delivered</a:t>
            </a:r>
            <a:r>
              <a:rPr lang="en-US" baseline="0" dirty="0" smtClean="0"/>
              <a:t> workshops that were</a:t>
            </a:r>
            <a:r>
              <a:rPr lang="en-US" dirty="0" smtClean="0"/>
              <a:t> essentially lectures, which were</a:t>
            </a:r>
            <a:r>
              <a:rPr lang="en-US" baseline="0" dirty="0" smtClean="0"/>
              <a:t> supported by slides like this one. It is essentially a list, an instruction manual of commands. </a:t>
            </a:r>
            <a:r>
              <a:rPr lang="en-US" dirty="0" smtClean="0"/>
              <a:t> And even though our lessons were mixed in with a lot</a:t>
            </a:r>
            <a:r>
              <a:rPr lang="en-US" baseline="0" dirty="0" smtClean="0"/>
              <a:t> of live practice exercises, the emphasis of the workshop was still very much on the teaching rather than the learning. And that I think was an error we made, I’ll explain more in a few slides.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379100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strived to make sure our whole set of materials were available at all times. This we did through our training website and we provided a host of other stuff. Our lecture slides, but also videos of the lectures and much shorter quick how-</a:t>
            </a:r>
            <a:r>
              <a:rPr lang="en-US" baseline="0" dirty="0" err="1" smtClean="0"/>
              <a:t>tos</a:t>
            </a:r>
            <a:r>
              <a:rPr lang="en-US" baseline="0" dirty="0" smtClean="0"/>
              <a:t>. </a:t>
            </a:r>
          </a:p>
          <a:p>
            <a:endParaRPr lang="en-US" baseline="0" dirty="0" smtClean="0"/>
          </a:p>
          <a:p>
            <a:r>
              <a:rPr lang="en-US" baseline="0" dirty="0" smtClean="0"/>
              <a:t>This allowed independent work on the topics.</a:t>
            </a:r>
          </a:p>
          <a:p>
            <a:endParaRPr lang="en-US" baseline="0" dirty="0" smtClean="0"/>
          </a:p>
          <a:p>
            <a:r>
              <a:rPr lang="en-US" baseline="0" dirty="0" smtClean="0"/>
              <a:t>This is a public facing site, you’re welcome to go and look at it if you wish.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183909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although we </a:t>
            </a:r>
            <a:r>
              <a:rPr lang="en-US" dirty="0" err="1" smtClean="0"/>
              <a:t>emphasised</a:t>
            </a:r>
            <a:r>
              <a:rPr lang="en-US" baseline="0" dirty="0" smtClean="0"/>
              <a:t> the up-front formal side of</a:t>
            </a:r>
            <a:r>
              <a:rPr lang="en-US" dirty="0" smtClean="0"/>
              <a:t> training</a:t>
            </a:r>
            <a:r>
              <a:rPr lang="en-US" baseline="0" dirty="0" smtClean="0"/>
              <a:t> we don’t aim to overload anyone with new knowledge before they can even begin. As I said, it</a:t>
            </a:r>
            <a:r>
              <a:rPr lang="fr-FR" baseline="0" dirty="0" smtClean="0"/>
              <a:t>’</a:t>
            </a:r>
            <a:r>
              <a:rPr lang="en-US" baseline="0" dirty="0" smtClean="0"/>
              <a:t>s a jump start. We </a:t>
            </a:r>
            <a:r>
              <a:rPr lang="en-US" baseline="0" dirty="0" err="1" smtClean="0"/>
              <a:t>recognise</a:t>
            </a:r>
            <a:r>
              <a:rPr lang="en-US" baseline="0" dirty="0" smtClean="0"/>
              <a:t> it takes a long time to be good at any skill so our aim is to provide rolling training, with constant incremental advice and support. We have one killer advantage with this and that is we are on-site. We can interact everyday with our colleagues and try to develop a relationship very similar to the traditional PhD student/ Post Doc one.</a:t>
            </a:r>
          </a:p>
          <a:p>
            <a:endParaRPr lang="en-US" baseline="0" dirty="0" smtClean="0"/>
          </a:p>
          <a:p>
            <a:r>
              <a:rPr lang="en-US" baseline="0" dirty="0" smtClean="0"/>
              <a:t>We don’t want anyone to feel overwhelmed and hope that in the longer term the work remains an open dialogue with which we can defeat our common foes.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92953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bioinformatics</a:t>
            </a:r>
            <a:r>
              <a:rPr lang="en-US" baseline="0" dirty="0" smtClean="0"/>
              <a:t> team though, we had to start work on some stuff behind the scenes. We had to ensure that the environment we were working in together was useful and robust enough for what we wanted to achieve. This meant removing some of the tedious difficulty of dealing with many, large datasets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157604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simple, but effective thing we</a:t>
            </a:r>
            <a:r>
              <a:rPr lang="en-US" baseline="0" dirty="0" smtClean="0"/>
              <a:t> did was to take hold of </a:t>
            </a:r>
            <a:r>
              <a:rPr lang="en-US" baseline="0" dirty="0" err="1" smtClean="0"/>
              <a:t>everybodies</a:t>
            </a:r>
            <a:r>
              <a:rPr lang="en-US" baseline="0" dirty="0" smtClean="0"/>
              <a:t> data. Somewhat ruthlessly, in fact. We prevented anyone from </a:t>
            </a:r>
            <a:r>
              <a:rPr lang="en-US" baseline="0" dirty="0" err="1" smtClean="0"/>
              <a:t>usingdata</a:t>
            </a:r>
            <a:r>
              <a:rPr lang="en-US" baseline="0" dirty="0" smtClean="0"/>
              <a:t> onto our system until it had been properly registered in a simple in-house data structure. This was just a semantically ordered set of folders that allowed each bit of data to have a natural resting place, and that promoted easy finding. The database was kept ‘clean’ by having a README text file that users described their data in. Anything not in the README and not described properly we threatened to move. </a:t>
            </a:r>
          </a:p>
          <a:p>
            <a:endParaRPr lang="en-US" baseline="0" dirty="0" smtClean="0"/>
          </a:p>
          <a:p>
            <a:r>
              <a:rPr lang="en-US" baseline="0" dirty="0" smtClean="0"/>
              <a:t>This is simple to set up and simple to manage and easy to manage with a few housekeeping scripts so served us all well.</a:t>
            </a:r>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78349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a great help, particularly for researchers</a:t>
            </a:r>
            <a:r>
              <a:rPr lang="en-US" baseline="0" dirty="0" smtClean="0"/>
              <a:t> with more occasional bioinformatics needs, or a real aversion to the command line is the Galaxy Software. You can think of this as a missing user interface for bioinformatics.</a:t>
            </a:r>
          </a:p>
          <a:p>
            <a:endParaRPr lang="en-US" baseline="0" dirty="0" smtClean="0"/>
          </a:p>
          <a:p>
            <a:r>
              <a:rPr lang="en-US" baseline="0" dirty="0" smtClean="0"/>
              <a:t>Galaxy allows you to choose tools with the mouse from this list and start chaining the output of one tool into the input of others to make re-runnable pipelines. </a:t>
            </a:r>
          </a:p>
          <a:p>
            <a:endParaRPr lang="en-US" baseline="0" dirty="0" smtClean="0"/>
          </a:p>
          <a:p>
            <a:r>
              <a:rPr lang="en-US" baseline="0" dirty="0" smtClean="0"/>
              <a:t>Galaxy just wraps existing bioinformatics command line tools. So all the standard software can be incorporated. There’s an app store for Galaxy, so installing tools is very easy.</a:t>
            </a:r>
          </a:p>
          <a:p>
            <a:endParaRPr lang="en-US" baseline="0" dirty="0" smtClean="0"/>
          </a:p>
          <a:p>
            <a:r>
              <a:rPr lang="en-US" baseline="0" dirty="0" smtClean="0"/>
              <a:t>From our point of view this is great, we can share these out to be modified as necessary and from the biologists point of view it really lowers barriers. The workflows also simplify method publication, the workflow can be published as a supplemental very easily. </a:t>
            </a:r>
          </a:p>
          <a:p>
            <a:endParaRPr lang="en-US" baseline="0" dirty="0" smtClean="0"/>
          </a:p>
          <a:p>
            <a:r>
              <a:rPr lang="en-US" baseline="0" dirty="0" smtClean="0"/>
              <a:t>We installed this locally and have a custom setup, but there are numerous public servers you can use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717015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run the UK Galaxy Community and I’m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incredibly useful, is the adoption of </a:t>
            </a:r>
            <a:r>
              <a:rPr lang="en-US" dirty="0" err="1" smtClean="0"/>
              <a:t>iPython</a:t>
            </a:r>
            <a:r>
              <a:rPr lang="en-US" dirty="0" smtClean="0"/>
              <a:t> notebooks. These are live coding</a:t>
            </a:r>
            <a:r>
              <a:rPr lang="en-US" baseline="0" dirty="0" smtClean="0"/>
              <a:t> documents. The thing runs in a web browser and provides a coding environment in which you can write code and develop an analysis in a living notebook. Plain text and output from computations can appear in the same document so the write up gets done along side the analysis. These things are easy to  share so your lab mates and colleagues can see exactly what you did, in what order in a way that its hard to </a:t>
            </a:r>
            <a:r>
              <a:rPr lang="en-US" baseline="0" smtClean="0"/>
              <a:t>see from </a:t>
            </a:r>
            <a:r>
              <a:rPr lang="en-US" baseline="0" dirty="0" smtClean="0"/>
              <a:t>a jumbled collection </a:t>
            </a:r>
            <a:r>
              <a:rPr lang="en-US" baseline="0" smtClean="0"/>
              <a:t>of scripts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20076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Im</a:t>
            </a:r>
            <a:r>
              <a:rPr lang="en-US" dirty="0" smtClean="0"/>
              <a:t> from England</a:t>
            </a:r>
          </a:p>
          <a:p>
            <a:endParaRPr lang="en-US" dirty="0" smtClean="0"/>
          </a:p>
          <a:p>
            <a:r>
              <a:rPr lang="en-US" dirty="0" smtClean="0"/>
              <a:t>Now those of you paying attention might</a:t>
            </a:r>
            <a:r>
              <a:rPr lang="en-US" baseline="0" dirty="0" smtClean="0"/>
              <a:t> have noticed the noise coming out of my mouth isn’t exactly the same as the one you might be familiar with from films and TV</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288707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also moved towards </a:t>
            </a:r>
            <a:r>
              <a:rPr lang="en-US" dirty="0" smtClean="0"/>
              <a:t>helping the people we train to certify their skills, using </a:t>
            </a:r>
            <a:r>
              <a:rPr lang="en-US" dirty="0" smtClean="0"/>
              <a:t>the </a:t>
            </a:r>
            <a:r>
              <a:rPr lang="en-US" dirty="0" err="1" smtClean="0"/>
              <a:t>mozilla</a:t>
            </a:r>
            <a:r>
              <a:rPr lang="en-US" baseline="0" dirty="0" smtClean="0"/>
              <a:t> open badges scheme</a:t>
            </a:r>
            <a:r>
              <a:rPr lang="en-US" baseline="0" dirty="0" smtClean="0"/>
              <a:t>. We award badges for people completing various parts of our training. This isn’t just</a:t>
            </a:r>
            <a:endParaRPr lang="en-US" baseline="0" dirty="0" smtClean="0"/>
          </a:p>
          <a:p>
            <a:endParaRPr lang="en-US" baseline="0" dirty="0" smtClean="0"/>
          </a:p>
          <a:p>
            <a:r>
              <a:rPr lang="en-US" baseline="0" dirty="0" smtClean="0"/>
              <a:t>As a person picking up a new skill, you’ll be able to earn these badges for accomplishment.</a:t>
            </a:r>
          </a:p>
          <a:p>
            <a:endParaRPr lang="en-US" baseline="0" dirty="0" smtClean="0"/>
          </a:p>
          <a:p>
            <a:r>
              <a:rPr lang="en-US" baseline="0" dirty="0" smtClean="0"/>
              <a:t>As an issuer, we will certify the content of the course and the skill you’ve attained so that you can then</a:t>
            </a:r>
          </a:p>
          <a:p>
            <a:endParaRPr lang="en-US" baseline="0" dirty="0" smtClean="0"/>
          </a:p>
          <a:p>
            <a:r>
              <a:rPr lang="en-US" baseline="0" dirty="0" smtClean="0"/>
              <a:t>display a verified badge in a web portfolio and show off your skills</a:t>
            </a:r>
            <a:r>
              <a:rPr lang="en-US" baseline="0" dirty="0" smtClean="0"/>
              <a:t>. Basically, it</a:t>
            </a:r>
            <a:r>
              <a:rPr lang="fr-FR" baseline="0" dirty="0" smtClean="0"/>
              <a:t>’</a:t>
            </a:r>
            <a:r>
              <a:rPr lang="en-US" baseline="0" dirty="0" smtClean="0"/>
              <a:t>s a way of verifying that a person has genuinely got a particular level of skill, which can really help sort out those who can do something, from those who claim they can.</a:t>
            </a:r>
            <a:endParaRPr lang="en-US" baseline="0" dirty="0" smtClean="0"/>
          </a:p>
          <a:p>
            <a:endParaRPr lang="en-US" baseline="0" dirty="0" smtClean="0"/>
          </a:p>
          <a:p>
            <a:r>
              <a:rPr lang="en-US" baseline="0" dirty="0" smtClean="0"/>
              <a:t>For employers at TSL, these badges and the skills they cover provide a skills list by which you can assess the skills of candidates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err="1" smtClean="0"/>
              <a:t>ve</a:t>
            </a:r>
            <a:r>
              <a:rPr lang="en-US" dirty="0" smtClean="0"/>
              <a:t> also seen the upgrade of the cluster hardware</a:t>
            </a:r>
          </a:p>
          <a:p>
            <a:endParaRPr lang="en-US" baseline="0" dirty="0" smtClean="0"/>
          </a:p>
          <a:p>
            <a:r>
              <a:rPr lang="en-US" baseline="0" dirty="0" smtClean="0"/>
              <a:t>we’ve moved away from owning the actual hardware and being responsible for its upkeep</a:t>
            </a:r>
          </a:p>
          <a:p>
            <a:endParaRPr lang="en-US" baseline="0" dirty="0" smtClean="0"/>
          </a:p>
          <a:p>
            <a:r>
              <a:rPr lang="en-US" baseline="0" dirty="0" smtClean="0"/>
              <a:t> towards a flexible cloud based model in which we pay for computing power as a service.</a:t>
            </a:r>
          </a:p>
          <a:p>
            <a:endParaRPr lang="en-US" baseline="0" dirty="0" smtClean="0"/>
          </a:p>
          <a:p>
            <a:r>
              <a:rPr lang="en-US" baseline="0" dirty="0" smtClean="0"/>
              <a:t>This model is more cost effective per unit of computing power and allows for incremental expandability.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Ownership is less important than access and we’ll be the first customers on the service provided by TGAC with our own corner of the resource.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31</a:t>
            </a:fld>
            <a:endParaRPr lang="en-US"/>
          </a:p>
        </p:txBody>
      </p:sp>
    </p:spTree>
    <p:extLst>
      <p:ext uri="{BB962C8B-B14F-4D97-AF65-F5344CB8AC3E}">
        <p14:creationId xmlns:p14="http://schemas.microsoft.com/office/powerpoint/2010/main" val="3785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a degree our training plan was a success. I found it really hard to come up with a good metric for deciding whether this really worked. I settled on number of jobs submitted to the cluster in the six months before and after. We did see a significant increase, suggesting we were doing more work! And we did see a proliferation in the number and types of projects that were being carried out. Our conclusion was that we’d had a positive effect on the work of the lab through our training.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3193306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our approach did work, but it seemed to me it was</a:t>
            </a:r>
            <a:r>
              <a:rPr lang="en-US" baseline="0" dirty="0" smtClean="0"/>
              <a:t> not working as well as it might. The scientists who were benefitting most seemed to be the ones who might have found their way through bioinformatics anyway. They had a </a:t>
            </a:r>
            <a:r>
              <a:rPr lang="en-US" baseline="0" dirty="0" err="1" smtClean="0"/>
              <a:t>bioinformatic</a:t>
            </a:r>
            <a:r>
              <a:rPr lang="en-US" baseline="0" dirty="0" smtClean="0"/>
              <a:t> tendency. And most people are not so inclined, most people don’t think the idea of programming or statistics are so very cool, apparently </a:t>
            </a:r>
            <a:r>
              <a:rPr lang="en-US" baseline="0" dirty="0" err="1" smtClean="0"/>
              <a:t>Im</a:t>
            </a:r>
            <a:r>
              <a:rPr lang="en-US" baseline="0" dirty="0" smtClean="0"/>
              <a:t> in a minority. So I was getting something wrong when it came to understanding what my classes needed and I needed to deal with that.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33</a:t>
            </a:fld>
            <a:endParaRPr lang="en-US"/>
          </a:p>
        </p:txBody>
      </p:sp>
    </p:spTree>
    <p:extLst>
      <p:ext uri="{BB962C8B-B14F-4D97-AF65-F5344CB8AC3E}">
        <p14:creationId xmlns:p14="http://schemas.microsoft.com/office/powerpoint/2010/main" val="2775279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was then that I discovered Software Carpentry. They have the same mission as us,</a:t>
            </a:r>
            <a:r>
              <a:rPr lang="en-US" baseline="0" dirty="0" smtClean="0"/>
              <a:t> but they go about it in a completely different way than I did instinctively </a:t>
            </a:r>
            <a:endParaRPr lang="en-US" dirty="0" smtClean="0"/>
          </a:p>
          <a:p>
            <a:endParaRPr lang="en-US" dirty="0" smtClean="0"/>
          </a:p>
          <a:p>
            <a:r>
              <a:rPr lang="en-US" dirty="0" smtClean="0"/>
              <a:t>They teach the boring stuff for science computing that actually works.</a:t>
            </a:r>
          </a:p>
          <a:p>
            <a:endParaRPr lang="en-US" dirty="0" smtClean="0"/>
          </a:p>
          <a:p>
            <a:r>
              <a:rPr lang="en-US" dirty="0" smtClean="0"/>
              <a:t>Their tagline is that they Saves researchers a day a week</a:t>
            </a:r>
            <a:r>
              <a:rPr lang="en-US" baseline="0" dirty="0" smtClean="0"/>
              <a:t> for rest of careers</a:t>
            </a:r>
          </a:p>
          <a:p>
            <a:endParaRPr lang="en-US" baseline="0" dirty="0" smtClean="0"/>
          </a:p>
          <a:p>
            <a:r>
              <a:rPr lang="en-US" baseline="0" dirty="0" smtClean="0"/>
              <a:t>I’d like to tell you a bit about what Software Carpentry have learned about teaching and training and how it helps out with those trying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34</a:t>
            </a:fld>
            <a:endParaRPr lang="en-US"/>
          </a:p>
        </p:txBody>
      </p:sp>
    </p:spTree>
    <p:extLst>
      <p:ext uri="{BB962C8B-B14F-4D97-AF65-F5344CB8AC3E}">
        <p14:creationId xmlns:p14="http://schemas.microsoft.com/office/powerpoint/2010/main" val="2826953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hook is that with software carpentry we are teaching the Unix shell, the </a:t>
            </a:r>
            <a:r>
              <a:rPr lang="en-US" baseline="0" dirty="0" err="1" smtClean="0"/>
              <a:t>git</a:t>
            </a:r>
            <a:r>
              <a:rPr lang="en-US" baseline="0" dirty="0" smtClean="0"/>
              <a:t> / </a:t>
            </a:r>
            <a:r>
              <a:rPr lang="en-US" baseline="0" dirty="0" err="1" smtClean="0"/>
              <a:t>github</a:t>
            </a:r>
            <a:r>
              <a:rPr lang="en-US" baseline="0" dirty="0" smtClean="0"/>
              <a:t> system for versioning. Python or R and SQL.</a:t>
            </a:r>
          </a:p>
          <a:p>
            <a:endParaRPr lang="en-US" baseline="0" dirty="0" smtClean="0"/>
          </a:p>
          <a:p>
            <a:r>
              <a:rPr lang="en-US" baseline="0" dirty="0" smtClean="0"/>
              <a:t>The truth is we’re teaching them something more fundamental how to automate repetitive tasks, how to track and share code, how to </a:t>
            </a:r>
            <a:r>
              <a:rPr lang="en-US" baseline="0" dirty="0" err="1" smtClean="0"/>
              <a:t>modularise</a:t>
            </a:r>
            <a:r>
              <a:rPr lang="en-US" baseline="0" dirty="0" smtClean="0"/>
              <a:t> code. The point is to teach them how to  write code that is modular, readable and testable and that those are the same thing.  We don’t teach them SQL so they will use databases, but so that they will understand and make better use of structured data and know the difference between structured data and unstructured data .</a:t>
            </a:r>
          </a:p>
          <a:p>
            <a:endParaRPr lang="en-US" baseline="0" dirty="0" smtClean="0"/>
          </a:p>
          <a:p>
            <a:r>
              <a:rPr lang="en-US" baseline="0" dirty="0" smtClean="0"/>
              <a:t>So it</a:t>
            </a:r>
            <a:r>
              <a:rPr lang="fr-FR" baseline="0" dirty="0" smtClean="0"/>
              <a:t>’</a:t>
            </a:r>
            <a:r>
              <a:rPr lang="en-US" baseline="0" dirty="0" smtClean="0"/>
              <a:t>s a </a:t>
            </a:r>
            <a:r>
              <a:rPr lang="en-US" baseline="0" dirty="0" err="1" smtClean="0"/>
              <a:t>knid</a:t>
            </a:r>
            <a:r>
              <a:rPr lang="en-US" baseline="0" dirty="0" smtClean="0"/>
              <a:t> of bait and switch, if you tell people </a:t>
            </a:r>
            <a:r>
              <a:rPr lang="en-US" baseline="0" dirty="0" err="1" smtClean="0"/>
              <a:t>youre</a:t>
            </a:r>
            <a:r>
              <a:rPr lang="en-US" baseline="0" dirty="0" smtClean="0"/>
              <a:t> going to talk about concepts you lose them, but if you tell them you’ll teach a tool they’ve heard of they get more excited and turn up.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35</a:t>
            </a:fld>
            <a:endParaRPr lang="en-US"/>
          </a:p>
        </p:txBody>
      </p:sp>
    </p:spTree>
    <p:extLst>
      <p:ext uri="{BB962C8B-B14F-4D97-AF65-F5344CB8AC3E}">
        <p14:creationId xmlns:p14="http://schemas.microsoft.com/office/powerpoint/2010/main" val="283908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SWC</a:t>
            </a:r>
            <a:r>
              <a:rPr lang="en-US" baseline="0" dirty="0" smtClean="0"/>
              <a:t> is becoming a worldwide thing. Since 2012 they’ve run over 200 2-day workshops they have a team of 230 instructors and reached 6800 learners. Most workshops have been in Europe in the US but they’re spreading.</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36</a:t>
            </a:fld>
            <a:endParaRPr lang="en-US"/>
          </a:p>
        </p:txBody>
      </p:sp>
    </p:spTree>
    <p:extLst>
      <p:ext uri="{BB962C8B-B14F-4D97-AF65-F5344CB8AC3E}">
        <p14:creationId xmlns:p14="http://schemas.microsoft.com/office/powerpoint/2010/main" val="3378839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these</a:t>
            </a:r>
            <a:r>
              <a:rPr lang="en-US" baseline="0" dirty="0" smtClean="0"/>
              <a:t> guys have </a:t>
            </a:r>
            <a:r>
              <a:rPr lang="en-US" baseline="0" dirty="0" err="1" smtClean="0"/>
              <a:t>realised</a:t>
            </a:r>
            <a:r>
              <a:rPr lang="en-US" baseline="0" dirty="0" smtClean="0"/>
              <a:t>, is that most biologists aren’t interested in programming, they aren’t any more excited about programming than they are about statistics. </a:t>
            </a:r>
            <a:r>
              <a:rPr lang="en-US" baseline="0" dirty="0" err="1" smtClean="0"/>
              <a:t>Bioinformaticians</a:t>
            </a:r>
            <a:r>
              <a:rPr lang="en-US" baseline="0" dirty="0" smtClean="0"/>
              <a:t> and programmers are a bit odd in enjoying it, so </a:t>
            </a:r>
            <a:r>
              <a:rPr lang="en-US" baseline="0" dirty="0" err="1" smtClean="0"/>
              <a:t>geeking</a:t>
            </a:r>
            <a:r>
              <a:rPr lang="en-US" baseline="0" dirty="0" smtClean="0"/>
              <a:t> out when teaching this stuff and teaching programming for its own sake really loses a general audience. The motivation they have is in that they can do new science with what they learn.</a:t>
            </a:r>
          </a:p>
          <a:p>
            <a:endParaRPr lang="en-US" baseline="0" dirty="0" smtClean="0"/>
          </a:p>
          <a:p>
            <a:r>
              <a:rPr lang="en-US" baseline="0" dirty="0" smtClean="0"/>
              <a:t>This is a very important insight.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37</a:t>
            </a:fld>
            <a:endParaRPr lang="en-US"/>
          </a:p>
        </p:txBody>
      </p:sp>
    </p:spTree>
    <p:extLst>
      <p:ext uri="{BB962C8B-B14F-4D97-AF65-F5344CB8AC3E}">
        <p14:creationId xmlns:p14="http://schemas.microsoft.com/office/powerpoint/2010/main" val="45099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tend to agree that computing should</a:t>
            </a:r>
            <a:r>
              <a:rPr lang="en-US" baseline="0" dirty="0" smtClean="0"/>
              <a:t> be taught as early as possible, in high school or even earlier. But until you can work out what to leave out. Languages? Gym? </a:t>
            </a:r>
            <a:r>
              <a:rPr lang="en-US" baseline="0" dirty="0" err="1" smtClean="0"/>
              <a:t>Maths</a:t>
            </a:r>
            <a:r>
              <a:rPr lang="en-US" baseline="0" dirty="0" smtClean="0"/>
              <a:t>? Basically, you have a problem, so its probably going to remain a challenge at Undergrad and graduate level for a very long time, and that’s the reality of the situation. </a:t>
            </a:r>
          </a:p>
          <a:p>
            <a:endParaRPr lang="en-US" baseline="0" dirty="0" smtClean="0"/>
          </a:p>
          <a:p>
            <a:r>
              <a:rPr lang="en-US" baseline="0" dirty="0" smtClean="0"/>
              <a:t>You can see all this in software carpentry’s paper.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38</a:t>
            </a:fld>
            <a:endParaRPr lang="en-US"/>
          </a:p>
        </p:txBody>
      </p:sp>
    </p:spTree>
    <p:extLst>
      <p:ext uri="{BB962C8B-B14F-4D97-AF65-F5344CB8AC3E}">
        <p14:creationId xmlns:p14="http://schemas.microsoft.com/office/powerpoint/2010/main" val="2623444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 already know a lot about</a:t>
            </a:r>
            <a:r>
              <a:rPr lang="en-US" baseline="0" dirty="0" smtClean="0"/>
              <a:t> how people learn and how to teach them.</a:t>
            </a:r>
          </a:p>
          <a:p>
            <a:endParaRPr lang="en-US" baseline="0" dirty="0" smtClean="0"/>
          </a:p>
          <a:p>
            <a:r>
              <a:rPr lang="en-US" baseline="0" dirty="0" smtClean="0"/>
              <a:t>Most people in science and engineering, tend to dismiss social science research but there is a ton of useful educational stuff that works.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39</a:t>
            </a:fld>
            <a:endParaRPr lang="en-US"/>
          </a:p>
        </p:txBody>
      </p:sp>
    </p:spTree>
    <p:extLst>
      <p:ext uri="{BB962C8B-B14F-4D97-AF65-F5344CB8AC3E}">
        <p14:creationId xmlns:p14="http://schemas.microsoft.com/office/powerpoint/2010/main" val="375218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fr-FR" dirty="0" smtClean="0"/>
              <a:t>’</a:t>
            </a:r>
            <a:r>
              <a:rPr lang="en-US" dirty="0" smtClean="0"/>
              <a:t>s because</a:t>
            </a:r>
            <a:r>
              <a:rPr lang="en-US" baseline="0" dirty="0" smtClean="0"/>
              <a:t> </a:t>
            </a:r>
            <a:r>
              <a:rPr lang="en-US" baseline="0" dirty="0" err="1" smtClean="0"/>
              <a:t>Im</a:t>
            </a:r>
            <a:r>
              <a:rPr lang="en-US" baseline="0" dirty="0" smtClean="0"/>
              <a:t> not this sort of Englishman, </a:t>
            </a:r>
            <a:r>
              <a:rPr lang="en-US" baseline="0" dirty="0" err="1" smtClean="0"/>
              <a:t>Im</a:t>
            </a:r>
            <a:r>
              <a:rPr lang="en-US" baseline="0" dirty="0" smtClean="0"/>
              <a:t> not the stereotypical sort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a:t>
            </a:fld>
            <a:endParaRPr lang="en-US"/>
          </a:p>
        </p:txBody>
      </p:sp>
    </p:spTree>
    <p:extLst>
      <p:ext uri="{BB962C8B-B14F-4D97-AF65-F5344CB8AC3E}">
        <p14:creationId xmlns:p14="http://schemas.microsoft.com/office/powerpoint/2010/main" val="3139683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key text for anyone</a:t>
            </a:r>
            <a:r>
              <a:rPr lang="en-US" baseline="0" dirty="0" smtClean="0"/>
              <a:t> coming from an academic background wanting to start training groups of their peers. Its from a group of workers at Carnegie Mellon university. It</a:t>
            </a:r>
            <a:r>
              <a:rPr lang="fr-FR" baseline="0" dirty="0" smtClean="0"/>
              <a:t>’</a:t>
            </a:r>
            <a:r>
              <a:rPr lang="en-US" baseline="0" dirty="0" smtClean="0"/>
              <a:t>s a key secondary resource: it can help you with things like “do you want to know whether multimedia resources work better than printed ones” Turns out “it depends” this book makes good summaries and leads you back to the primary research on the topic. </a:t>
            </a:r>
          </a:p>
          <a:p>
            <a:endParaRPr lang="en-US" baseline="0" dirty="0" smtClean="0"/>
          </a:p>
          <a:p>
            <a:r>
              <a:rPr lang="en-US" baseline="0" dirty="0" smtClean="0"/>
              <a:t>If you are teaching this is a really good resource for anyone who wants evidence backed educational decisions.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40</a:t>
            </a:fld>
            <a:endParaRPr lang="en-US"/>
          </a:p>
        </p:txBody>
      </p:sp>
    </p:spTree>
    <p:extLst>
      <p:ext uri="{BB962C8B-B14F-4D97-AF65-F5344CB8AC3E}">
        <p14:creationId xmlns:p14="http://schemas.microsoft.com/office/powerpoint/2010/main" val="1737164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particular</a:t>
            </a:r>
            <a:r>
              <a:rPr lang="en-US" baseline="0" dirty="0" smtClean="0"/>
              <a:t> highlight,</a:t>
            </a:r>
          </a:p>
          <a:p>
            <a:endParaRPr lang="en-US" baseline="0" dirty="0" smtClean="0"/>
          </a:p>
          <a:p>
            <a:r>
              <a:rPr lang="en-US" baseline="0" dirty="0" smtClean="0"/>
              <a:t>John Hattie in New Zealand has been doing </a:t>
            </a:r>
            <a:r>
              <a:rPr lang="en-US" baseline="0" dirty="0" err="1" smtClean="0"/>
              <a:t>metastudies</a:t>
            </a:r>
            <a:r>
              <a:rPr lang="en-US" baseline="0" dirty="0" smtClean="0"/>
              <a:t> of tens of thousands of educational studies over several decades and he looks at effect sizes. Basically a percentage of a standard deviation. And one standard deviation is roughly equivalent to a year grade in North American high schools. Very roughly. </a:t>
            </a:r>
          </a:p>
          <a:p>
            <a:endParaRPr lang="en-US" baseline="0" dirty="0" smtClean="0"/>
          </a:p>
          <a:p>
            <a:r>
              <a:rPr lang="en-US" baseline="0" dirty="0" smtClean="0"/>
              <a:t>So shifting schools costs about 1/3 of a class year. Web based learning – not worth having. Those of you who have kids in schools that are rushing to buy </a:t>
            </a:r>
            <a:r>
              <a:rPr lang="en-US" baseline="0" dirty="0" err="1" smtClean="0"/>
              <a:t>iPads</a:t>
            </a:r>
            <a:r>
              <a:rPr lang="en-US" baseline="0" dirty="0" smtClean="0"/>
              <a:t> </a:t>
            </a:r>
            <a:r>
              <a:rPr lang="en-US" baseline="0" dirty="0" err="1" smtClean="0"/>
              <a:t>etc</a:t>
            </a:r>
            <a:r>
              <a:rPr lang="en-US" baseline="0" dirty="0" smtClean="0"/>
              <a:t>, tell them to stop. </a:t>
            </a:r>
          </a:p>
          <a:p>
            <a:endParaRPr lang="en-US" baseline="0" dirty="0" smtClean="0"/>
          </a:p>
          <a:p>
            <a:r>
              <a:rPr lang="en-US" baseline="0" dirty="0" smtClean="0"/>
              <a:t>Teacher subject knowledge isn’t so important at school level. Its better to be good at teaching.</a:t>
            </a:r>
          </a:p>
          <a:p>
            <a:endParaRPr lang="en-US" baseline="0" dirty="0" smtClean="0"/>
          </a:p>
          <a:p>
            <a:r>
              <a:rPr lang="en-US" baseline="0" dirty="0" smtClean="0"/>
              <a:t>Class size in </a:t>
            </a:r>
            <a:r>
              <a:rPr lang="en-US" baseline="0" dirty="0" err="1" smtClean="0"/>
              <a:t>itslef</a:t>
            </a:r>
            <a:r>
              <a:rPr lang="en-US" baseline="0" dirty="0" smtClean="0"/>
              <a:t> isn’t a much of a problem. Reducing it gets you about a fifth of a year. More important actually is the absence of disruptive students.  That includes over eager students who want to get there questions answered.</a:t>
            </a:r>
          </a:p>
          <a:p>
            <a:endParaRPr lang="en-US" baseline="0" dirty="0" smtClean="0"/>
          </a:p>
          <a:p>
            <a:r>
              <a:rPr lang="en-US" baseline="0" dirty="0" smtClean="0"/>
              <a:t>More surprisingly important is things like concept mapping, peer tutoring and formative evaluation of teachers. All of which we now absolutely know makes a difference in learning and can put into our training practice. If we want to be effective trainers, we need to really overhaul the lecture/workshop and those dreadful feedback forms we hand out at the end.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41</a:t>
            </a:fld>
            <a:endParaRPr lang="en-US"/>
          </a:p>
        </p:txBody>
      </p:sp>
    </p:spTree>
    <p:extLst>
      <p:ext uri="{BB962C8B-B14F-4D97-AF65-F5344CB8AC3E}">
        <p14:creationId xmlns:p14="http://schemas.microsoft.com/office/powerpoint/2010/main" val="2870279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people would rather ignore what we know than change their working practice or business plan.</a:t>
            </a:r>
          </a:p>
          <a:p>
            <a:endParaRPr lang="en-US" baseline="0" dirty="0" smtClean="0"/>
          </a:p>
          <a:p>
            <a:r>
              <a:rPr lang="en-US" baseline="0" dirty="0" smtClean="0"/>
              <a:t>Climate change, anyone?</a:t>
            </a:r>
          </a:p>
          <a:p>
            <a:endParaRPr lang="en-US" baseline="0" dirty="0" smtClean="0"/>
          </a:p>
          <a:p>
            <a:endParaRPr lang="en-US" baseline="0" dirty="0" smtClean="0"/>
          </a:p>
          <a:p>
            <a:r>
              <a:rPr lang="en-US" baseline="0" dirty="0" smtClean="0"/>
              <a:t>We know all this stuff but its tricky to change institutionally. </a:t>
            </a:r>
          </a:p>
          <a:p>
            <a:endParaRPr lang="en-US" baseline="0" dirty="0" smtClean="0"/>
          </a:p>
          <a:p>
            <a:r>
              <a:rPr lang="en-US" baseline="0" dirty="0" smtClean="0"/>
              <a:t>We have lots of empirical evidence but we don’t include it often enough. So it can be very hard to make change happen…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42</a:t>
            </a:fld>
            <a:endParaRPr lang="en-US"/>
          </a:p>
        </p:txBody>
      </p:sp>
    </p:spTree>
    <p:extLst>
      <p:ext uri="{BB962C8B-B14F-4D97-AF65-F5344CB8AC3E}">
        <p14:creationId xmlns:p14="http://schemas.microsoft.com/office/powerpoint/2010/main" val="4231883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a:t>
            </a:r>
            <a:r>
              <a:rPr lang="en-US" dirty="0" err="1" smtClean="0"/>
              <a:t>Carpenrty</a:t>
            </a:r>
            <a:r>
              <a:rPr lang="en-US" baseline="0" dirty="0" smtClean="0"/>
              <a:t> really build on these lessons in their workshops. They provide a great deal more interaction and more materials with many useful and motivating examples and ways for the tutor to receive feedback during the lessons and after resulting in what feels like a very much more successful training exercise.</a:t>
            </a:r>
          </a:p>
          <a:p>
            <a:endParaRPr lang="en-US" baseline="0" dirty="0" smtClean="0"/>
          </a:p>
          <a:p>
            <a:r>
              <a:rPr lang="en-US" baseline="0" dirty="0" smtClean="0"/>
              <a:t>The best thing about software carpentry is that they are a not for profit </a:t>
            </a:r>
            <a:r>
              <a:rPr lang="en-US" baseline="0" dirty="0" err="1" smtClean="0"/>
              <a:t>organisation</a:t>
            </a:r>
            <a:r>
              <a:rPr lang="en-US" baseline="0" dirty="0" smtClean="0"/>
              <a:t>, you can use and contribute to their materials and lessons. Its Open Source education. They’ll even train you to do training in their way. </a:t>
            </a:r>
          </a:p>
          <a:p>
            <a:endParaRPr lang="en-US" baseline="0" dirty="0" smtClean="0"/>
          </a:p>
          <a:p>
            <a:r>
              <a:rPr lang="en-US" baseline="0" dirty="0" smtClean="0"/>
              <a:t>You can see lots more on this and get the materials at Software Carpentry’s own site.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43</a:t>
            </a:fld>
            <a:endParaRPr lang="en-US"/>
          </a:p>
        </p:txBody>
      </p:sp>
    </p:spTree>
    <p:extLst>
      <p:ext uri="{BB962C8B-B14F-4D97-AF65-F5344CB8AC3E}">
        <p14:creationId xmlns:p14="http://schemas.microsoft.com/office/powerpoint/2010/main" val="229397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problem they still have, and we still have is that we don’t know how to quantify whether its working or not. </a:t>
            </a:r>
          </a:p>
          <a:p>
            <a:endParaRPr lang="en-US" dirty="0" smtClean="0"/>
          </a:p>
          <a:p>
            <a:r>
              <a:rPr lang="en-US" dirty="0" smtClean="0"/>
              <a:t>But we don’t know</a:t>
            </a:r>
            <a:r>
              <a:rPr lang="en-US" baseline="0" dirty="0" smtClean="0"/>
              <a:t> how to measure productivity of a programmer, or the productivity of a scientist, so you can’t get the answer to this sum ..</a:t>
            </a:r>
          </a:p>
          <a:p>
            <a:endParaRPr lang="en-US" baseline="0" dirty="0" smtClean="0"/>
          </a:p>
          <a:p>
            <a:r>
              <a:rPr lang="en-US" baseline="0" dirty="0" smtClean="0"/>
              <a:t>We can do surveys and interviews, but the problem is with this sort of training it changes completely what you are doing, so there is no before and after, there is no simple metric </a:t>
            </a:r>
            <a:r>
              <a:rPr lang="en-US" baseline="0" dirty="0" err="1" smtClean="0"/>
              <a:t>oyu</a:t>
            </a:r>
            <a:r>
              <a:rPr lang="en-US" baseline="0" dirty="0" smtClean="0"/>
              <a:t> can use to measure the effect. </a:t>
            </a:r>
          </a:p>
          <a:p>
            <a:endParaRPr lang="en-US" baseline="0" dirty="0" smtClean="0"/>
          </a:p>
          <a:p>
            <a:r>
              <a:rPr lang="en-US" baseline="0" dirty="0" smtClean="0"/>
              <a:t>But we do think that it is working and I’d like to show you some of the fringe benefits me and my team and my department have discovered by implementing a supportive training scheme.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44</a:t>
            </a:fld>
            <a:endParaRPr lang="en-US"/>
          </a:p>
        </p:txBody>
      </p:sp>
    </p:spTree>
    <p:extLst>
      <p:ext uri="{BB962C8B-B14F-4D97-AF65-F5344CB8AC3E}">
        <p14:creationId xmlns:p14="http://schemas.microsoft.com/office/powerpoint/2010/main" val="4081188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by being so closely involved</a:t>
            </a:r>
            <a:r>
              <a:rPr lang="en-US" baseline="0" dirty="0" smtClean="0"/>
              <a:t> in the work through training and direct involvement, we’ve been able to spot many avenues for tools that bridge the gaps in our research. We’ve produced a number of open source pieces of software that have assisted our genomics research and had wide impact. Of course software rarely sets the glamour publications alight and these citations aren’t from Nature or Science. We’ve done much better than that and created software that people actually use. The software we’ve produced over the last four years has exceeded over 35,000 downloads.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45</a:t>
            </a:fld>
            <a:endParaRPr lang="en-US"/>
          </a:p>
        </p:txBody>
      </p:sp>
    </p:spTree>
    <p:extLst>
      <p:ext uri="{BB962C8B-B14F-4D97-AF65-F5344CB8AC3E}">
        <p14:creationId xmlns:p14="http://schemas.microsoft.com/office/powerpoint/2010/main" val="1024990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also had some serious impact with our ash dieback crowdsourcing</a:t>
            </a:r>
            <a:r>
              <a:rPr lang="en-US" baseline="0" dirty="0" smtClean="0"/>
              <a:t> project. This has been featured on the national and international news media, being featured on TV and radio across the UK and in the US. And I’d like to show you how that was a bioinformatics driven project that </a:t>
            </a:r>
            <a:r>
              <a:rPr lang="en-US" baseline="0" dirty="0" err="1" smtClean="0"/>
              <a:t>synthesised</a:t>
            </a:r>
            <a:r>
              <a:rPr lang="en-US" baseline="0" dirty="0" smtClean="0"/>
              <a:t> well with the wider biological </a:t>
            </a:r>
            <a:r>
              <a:rPr lang="en-US" baseline="0" dirty="0" err="1" smtClean="0"/>
              <a:t>programmes</a:t>
            </a:r>
            <a:r>
              <a:rPr lang="en-US" baseline="0" dirty="0" smtClean="0"/>
              <a:t> at TSL.</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46</a:t>
            </a:fld>
            <a:endParaRPr lang="en-US"/>
          </a:p>
        </p:txBody>
      </p:sp>
    </p:spTree>
    <p:extLst>
      <p:ext uri="{BB962C8B-B14F-4D97-AF65-F5344CB8AC3E}">
        <p14:creationId xmlns:p14="http://schemas.microsoft.com/office/powerpoint/2010/main" val="1402227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47</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Hymenoscyphus </a:t>
            </a:r>
            <a:r>
              <a:rPr lang="en-US" baseline="0" dirty="0" err="1" smtClean="0"/>
              <a:t>fraxineus</a:t>
            </a:r>
            <a:endParaRPr lang="en-US" baseline="0" dirty="0" smtClean="0"/>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48</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49</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much more</a:t>
            </a:r>
            <a:r>
              <a:rPr lang="en-US" baseline="0" dirty="0" smtClean="0"/>
              <a:t> this sort of </a:t>
            </a:r>
            <a:r>
              <a:rPr lang="en-US" baseline="0" dirty="0" err="1" smtClean="0"/>
              <a:t>englishman</a:t>
            </a:r>
            <a:r>
              <a:rPr lang="en-US" baseline="0" dirty="0" smtClean="0"/>
              <a:t>. </a:t>
            </a:r>
            <a:r>
              <a:rPr lang="en-US" baseline="0" dirty="0" err="1" smtClean="0"/>
              <a:t>Im</a:t>
            </a:r>
            <a:r>
              <a:rPr lang="en-US" baseline="0" dirty="0" smtClean="0"/>
              <a:t> from the North of England, </a:t>
            </a:r>
            <a:r>
              <a:rPr lang="en-US" baseline="0" dirty="0" err="1" smtClean="0"/>
              <a:t>Im</a:t>
            </a:r>
            <a:r>
              <a:rPr lang="en-US" baseline="0" dirty="0" smtClean="0"/>
              <a:t> from Manchester, in fact. And we aren’t the stereotypical sort of Brit. So I hope you won’t find me too British.</a:t>
            </a:r>
            <a:endParaRPr lang="en-US" dirty="0"/>
          </a:p>
        </p:txBody>
      </p:sp>
      <p:sp>
        <p:nvSpPr>
          <p:cNvPr id="4" name="Slide Number Placeholder 3"/>
          <p:cNvSpPr>
            <a:spLocks noGrp="1"/>
          </p:cNvSpPr>
          <p:nvPr>
            <p:ph type="sldNum" sz="quarter" idx="10"/>
          </p:nvPr>
        </p:nvSpPr>
        <p:spPr/>
        <p:txBody>
          <a:bodyPr/>
          <a:lstStyle/>
          <a:p>
            <a:fld id="{4B3CAC5F-C3AB-7E44-81CD-8D9D5E63D966}" type="slidenum">
              <a:rPr lang="en-US" smtClean="0"/>
              <a:t>5</a:t>
            </a:fld>
            <a:endParaRPr lang="en-US"/>
          </a:p>
        </p:txBody>
      </p:sp>
    </p:spTree>
    <p:extLst>
      <p:ext uri="{BB962C8B-B14F-4D97-AF65-F5344CB8AC3E}">
        <p14:creationId xmlns:p14="http://schemas.microsoft.com/office/powerpoint/2010/main" val="2000619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50</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51</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52</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53</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54</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55</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56</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58</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59</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a plant molecular biologist by training, my PhD was mostly</a:t>
            </a:r>
            <a:r>
              <a:rPr lang="en-US" baseline="0" dirty="0" smtClean="0"/>
              <a:t> at the bench. I studied transcriptional regulation of nuclear genes for plastid proteins for my PhD.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6</a:t>
            </a:fld>
            <a:endParaRPr lang="en-US"/>
          </a:p>
        </p:txBody>
      </p:sp>
    </p:spTree>
    <p:extLst>
      <p:ext uri="{BB962C8B-B14F-4D97-AF65-F5344CB8AC3E}">
        <p14:creationId xmlns:p14="http://schemas.microsoft.com/office/powerpoint/2010/main" val="28727667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60</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61</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is the</a:t>
            </a:r>
            <a:r>
              <a:rPr lang="en-US" baseline="0" dirty="0" smtClean="0"/>
              <a:t> Software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62</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63</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64</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65</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stack is built on a number of </a:t>
            </a:r>
            <a:r>
              <a:rPr lang="en-US" dirty="0" err="1" smtClean="0"/>
              <a:t>technoloiges</a:t>
            </a:r>
            <a:r>
              <a:rPr lang="en-US" dirty="0" smtClean="0"/>
              <a:t> </a:t>
            </a:r>
            <a:r>
              <a:rPr lang="en-US" baseline="0" dirty="0" smtClean="0"/>
              <a:t>and encompasses a wide variety of languages but each has a fully restful API, so intercommunication is very easy. And each component can be built into other projects as needed.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66</a:t>
            </a:fld>
            <a:endParaRPr lang="en-US"/>
          </a:p>
        </p:txBody>
      </p:sp>
    </p:spTree>
    <p:extLst>
      <p:ext uri="{BB962C8B-B14F-4D97-AF65-F5344CB8AC3E}">
        <p14:creationId xmlns:p14="http://schemas.microsoft.com/office/powerpoint/2010/main" val="28026293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Merit, the web</a:t>
            </a:r>
            <a:r>
              <a:rPr lang="en-US" baseline="0" dirty="0" smtClean="0"/>
              <a:t> app for managing and issuing badges is very easy to install and use, it has a simple form based interface for creating a new badge, you just need the PNG file with the badge design and URL with the assertion and you are good to go/</a:t>
            </a:r>
            <a:r>
              <a:rPr lang="en-US" dirty="0" smtClean="0"/>
              <a:t>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67</a:t>
            </a:fld>
            <a:endParaRPr lang="en-US"/>
          </a:p>
        </p:txBody>
      </p:sp>
    </p:spTree>
    <p:extLst>
      <p:ext uri="{BB962C8B-B14F-4D97-AF65-F5344CB8AC3E}">
        <p14:creationId xmlns:p14="http://schemas.microsoft.com/office/powerpoint/2010/main" val="559120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Scoreboard,</a:t>
            </a:r>
            <a:r>
              <a:rPr lang="en-US" baseline="0" dirty="0" smtClean="0"/>
              <a:t> is a </a:t>
            </a:r>
            <a:r>
              <a:rPr lang="en-US" baseline="0" dirty="0" err="1" smtClean="0"/>
              <a:t>Javascript</a:t>
            </a:r>
            <a:r>
              <a:rPr lang="en-US" baseline="0" dirty="0" smtClean="0"/>
              <a:t> </a:t>
            </a:r>
            <a:r>
              <a:rPr lang="en-US" baseline="0" dirty="0" err="1" smtClean="0"/>
              <a:t>WebApollo</a:t>
            </a:r>
            <a:r>
              <a:rPr lang="en-US" baseline="0" dirty="0" smtClean="0"/>
              <a:t> plug in that sits and listens to a users activity and maintains a database of activity that relates to a badge. </a:t>
            </a:r>
          </a:p>
          <a:p>
            <a:endParaRPr lang="en-US" baseline="0" dirty="0" smtClean="0"/>
          </a:p>
          <a:p>
            <a:r>
              <a:rPr lang="en-US" baseline="0" dirty="0" smtClean="0"/>
              <a:t>Within scoreboard, the badge issuer can specify the rules by which a badge should be issued and once one of those thresholds is passed it messages Merit which will issue the badge. So you might have a badge for changing 5 exons or adding a protein, all the steps along that path are kept record of and badges issued as soon as they are earned.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68</a:t>
            </a:fld>
            <a:endParaRPr lang="en-US"/>
          </a:p>
        </p:txBody>
      </p:sp>
    </p:spTree>
    <p:extLst>
      <p:ext uri="{BB962C8B-B14F-4D97-AF65-F5344CB8AC3E}">
        <p14:creationId xmlns:p14="http://schemas.microsoft.com/office/powerpoint/2010/main" val="728488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69</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since</a:t>
            </a:r>
            <a:r>
              <a:rPr lang="en-US" baseline="0" dirty="0" smtClean="0"/>
              <a:t> then, through my postdoctoral and subsequent work I’ve worked exclusively at the computer. </a:t>
            </a:r>
            <a:r>
              <a:rPr lang="en-US" baseline="0" dirty="0" err="1" smtClean="0"/>
              <a:t>Im</a:t>
            </a:r>
            <a:r>
              <a:rPr lang="en-US" baseline="0" dirty="0" smtClean="0"/>
              <a:t> what most people would consider a </a:t>
            </a:r>
            <a:r>
              <a:rPr lang="en-US" baseline="0" dirty="0" err="1" smtClean="0"/>
              <a:t>bioinformatician</a:t>
            </a:r>
            <a:r>
              <a:rPr lang="en-US" baseline="0" dirty="0" smtClean="0"/>
              <a:t>, though I think </a:t>
            </a:r>
            <a:r>
              <a:rPr lang="en-US" baseline="0" dirty="0" err="1" smtClean="0"/>
              <a:t>Im</a:t>
            </a:r>
            <a:r>
              <a:rPr lang="en-US" baseline="0" dirty="0" smtClean="0"/>
              <a:t> broader than that, I think </a:t>
            </a:r>
            <a:r>
              <a:rPr lang="en-US" baseline="0" dirty="0" err="1" smtClean="0"/>
              <a:t>Im</a:t>
            </a:r>
            <a:r>
              <a:rPr lang="en-US" baseline="0" dirty="0" smtClean="0"/>
              <a:t> a biologist with super powers. And more importantly, I think you could be too.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a:t>
            </a:fld>
            <a:endParaRPr lang="en-US"/>
          </a:p>
        </p:txBody>
      </p:sp>
    </p:spTree>
    <p:extLst>
      <p:ext uri="{BB962C8B-B14F-4D97-AF65-F5344CB8AC3E}">
        <p14:creationId xmlns:p14="http://schemas.microsoft.com/office/powerpoint/2010/main" val="760471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provide a number of badges, contribution gets you this open scientist badge, then editing features gets you the feature editor badge at different levels (basically if you do just a couple you get a badge, and a new one when you do the same thing many more times). Submitting large scale experiments like RNA-</a:t>
            </a:r>
            <a:r>
              <a:rPr lang="en-US" baseline="0" dirty="0" err="1" smtClean="0"/>
              <a:t>seq</a:t>
            </a:r>
            <a:r>
              <a:rPr lang="en-US" baseline="0" dirty="0" smtClean="0"/>
              <a:t> data can also get you a badge.</a:t>
            </a:r>
          </a:p>
          <a:p>
            <a:endParaRPr lang="en-US" baseline="0" dirty="0" smtClean="0"/>
          </a:p>
          <a:p>
            <a:r>
              <a:rPr lang="en-US" baseline="0" dirty="0" smtClean="0"/>
              <a:t>And its here that we have come full circle, really. We started off seeking to train biologists to do bioinformatics to </a:t>
            </a:r>
            <a:r>
              <a:rPr lang="en-US" baseline="0" dirty="0" err="1" smtClean="0"/>
              <a:t>maximise</a:t>
            </a:r>
            <a:r>
              <a:rPr lang="en-US" baseline="0" dirty="0" smtClean="0"/>
              <a:t> our science. This gave us time and opportunity and insight us to create new science  and inspired us to bring in even more utility to train biologists!</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70</a:t>
            </a:fld>
            <a:endParaRPr lang="en-US"/>
          </a:p>
        </p:txBody>
      </p:sp>
    </p:spTree>
    <p:extLst>
      <p:ext uri="{BB962C8B-B14F-4D97-AF65-F5344CB8AC3E}">
        <p14:creationId xmlns:p14="http://schemas.microsoft.com/office/powerpoint/2010/main" val="14819336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a:t>
            </a:r>
          </a:p>
          <a:p>
            <a:endParaRPr lang="en-US" dirty="0" smtClean="0"/>
          </a:p>
          <a:p>
            <a:r>
              <a:rPr lang="en-US" dirty="0" smtClean="0"/>
              <a:t>If you only remember</a:t>
            </a:r>
            <a:r>
              <a:rPr lang="en-US" baseline="0" dirty="0" smtClean="0"/>
              <a:t> three things from this talk:</a:t>
            </a:r>
          </a:p>
          <a:p>
            <a:endParaRPr lang="en-US" baseline="0" dirty="0" smtClean="0"/>
          </a:p>
          <a:p>
            <a:r>
              <a:rPr lang="en-US" baseline="0" dirty="0" smtClean="0"/>
              <a:t>Comp </a:t>
            </a:r>
            <a:r>
              <a:rPr lang="en-US" baseline="0" dirty="0" err="1" smtClean="0"/>
              <a:t>sci</a:t>
            </a:r>
            <a:r>
              <a:rPr lang="en-US" baseline="0" dirty="0" smtClean="0"/>
              <a:t> skills are super powers for productivity</a:t>
            </a:r>
          </a:p>
          <a:p>
            <a:endParaRPr lang="en-US" baseline="0" dirty="0" smtClean="0"/>
          </a:p>
          <a:p>
            <a:r>
              <a:rPr lang="en-US" baseline="0" dirty="0" smtClean="0"/>
              <a:t>Training is much more than lecturing – its all about reflection of yourself, and empathy for others state of ignorance</a:t>
            </a:r>
          </a:p>
          <a:p>
            <a:endParaRPr lang="en-US" baseline="0" dirty="0" smtClean="0"/>
          </a:p>
          <a:p>
            <a:r>
              <a:rPr lang="en-US" baseline="0" dirty="0" smtClean="0"/>
              <a:t>A free scientist will do great things. </a:t>
            </a:r>
            <a:r>
              <a:rPr lang="en-US" baseline="0" dirty="0" err="1" smtClean="0"/>
              <a:t>Bioinformaticians</a:t>
            </a:r>
            <a:r>
              <a:rPr lang="en-US" baseline="0" dirty="0" smtClean="0"/>
              <a:t> are scientists too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71</a:t>
            </a:fld>
            <a:endParaRPr lang="en-US"/>
          </a:p>
        </p:txBody>
      </p:sp>
    </p:spTree>
    <p:extLst>
      <p:ext uri="{BB962C8B-B14F-4D97-AF65-F5344CB8AC3E}">
        <p14:creationId xmlns:p14="http://schemas.microsoft.com/office/powerpoint/2010/main" val="23400198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72</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73</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at the Sainsbury Lab,</a:t>
            </a:r>
            <a:r>
              <a:rPr lang="en-US" baseline="0" dirty="0" smtClean="0"/>
              <a:t> which is in Norwich in the East of England, and we study plant microbe interactions. In particular pathogen interactions. And we work on basic and translational research in this field.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a:t>
            </a:fld>
            <a:endParaRPr lang="en-US"/>
          </a:p>
        </p:txBody>
      </p:sp>
    </p:spTree>
    <p:extLst>
      <p:ext uri="{BB962C8B-B14F-4D97-AF65-F5344CB8AC3E}">
        <p14:creationId xmlns:p14="http://schemas.microsoft.com/office/powerpoint/2010/main" val="3944696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have something very strong in common with you guys, one of our main foci is to develop durable resistance in crops to common diseases. In particular we work on wheat, potato and barley.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9</a:t>
            </a:fld>
            <a:endParaRPr lang="en-US"/>
          </a:p>
        </p:txBody>
      </p:sp>
    </p:spTree>
    <p:extLst>
      <p:ext uri="{BB962C8B-B14F-4D97-AF65-F5344CB8AC3E}">
        <p14:creationId xmlns:p14="http://schemas.microsoft.com/office/powerpoint/2010/main" val="146543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09/12/14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09/12/14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09/12/14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09/12/14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09/12/14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09/12/14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09/12/14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tiff"/><Relationship Id="rId6" Type="http://schemas.openxmlformats.org/officeDocument/2006/relationships/image" Target="../media/image22.jpg"/><Relationship Id="rId7"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3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31.png"/><Relationship Id="rId1" Type="http://schemas.microsoft.com/office/2007/relationships/media" Target="../media/media2.mp4"/><Relationship Id="rId2" Type="http://schemas.openxmlformats.org/officeDocument/2006/relationships/video" Target="../media/media2.mp4"/></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microsoft.com/office/2007/relationships/hdphoto" Target="../media/hdphoto1.wdp"/><Relationship Id="rId6"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g"/><Relationship Id="rId4" Type="http://schemas.openxmlformats.org/officeDocument/2006/relationships/image" Target="../media/image82.jp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5.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tiff"/><Relationship Id="rId5" Type="http://schemas.openxmlformats.org/officeDocument/2006/relationships/image" Target="../media/image98.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hyperlink" Target="http://www.fera.defra.gov.uk/" TargetMode="External"/><Relationship Id="rId8" Type="http://schemas.openxmlformats.org/officeDocument/2006/relationships/image" Target="../media/image104.gif"/><Relationship Id="rId9" Type="http://schemas.openxmlformats.org/officeDocument/2006/relationships/image" Target="../media/image105.png"/><Relationship Id="rId10"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6268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9627" y="1562100"/>
            <a:ext cx="3544348" cy="3441700"/>
          </a:xfrm>
          <a:prstGeom prst="rect">
            <a:avLst/>
          </a:prstGeom>
        </p:spPr>
      </p:pic>
      <p:pic>
        <p:nvPicPr>
          <p:cNvPr id="9" name="Picture 8"/>
          <p:cNvPicPr>
            <a:picLocks noChangeAspect="1"/>
          </p:cNvPicPr>
          <p:nvPr/>
        </p:nvPicPr>
        <p:blipFill>
          <a:blip r:embed="rId4"/>
          <a:stretch>
            <a:fillRect/>
          </a:stretch>
        </p:blipFill>
        <p:spPr>
          <a:xfrm>
            <a:off x="4432299" y="1295400"/>
            <a:ext cx="4372093" cy="4728866"/>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genomics at TSL </a:t>
            </a:r>
            <a:endParaRPr lang="en-US" dirty="0"/>
          </a:p>
        </p:txBody>
      </p:sp>
    </p:spTree>
    <p:extLst>
      <p:ext uri="{BB962C8B-B14F-4D97-AF65-F5344CB8AC3E}">
        <p14:creationId xmlns:p14="http://schemas.microsoft.com/office/powerpoint/2010/main" val="27438328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r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3987800"/>
            <a:ext cx="8128000" cy="2603500"/>
          </a:xfrm>
          <a:prstGeom prst="rect">
            <a:avLst/>
          </a:prstGeom>
        </p:spPr>
      </p:pic>
      <p:pic>
        <p:nvPicPr>
          <p:cNvPr id="2" name="Picture 1" descr="slider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1320800"/>
            <a:ext cx="8128000" cy="2400299"/>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High content image analysis at TSL </a:t>
            </a:r>
            <a:endParaRPr lang="en-US" dirty="0"/>
          </a:p>
        </p:txBody>
      </p:sp>
    </p:spTree>
    <p:extLst>
      <p:ext uri="{BB962C8B-B14F-4D97-AF65-F5344CB8AC3E}">
        <p14:creationId xmlns:p14="http://schemas.microsoft.com/office/powerpoint/2010/main" val="20848483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1100" y="1917700"/>
            <a:ext cx="6769100" cy="3797300"/>
          </a:xfrm>
          <a:prstGeom prst="rect">
            <a:avLst/>
          </a:prstGeom>
        </p:spPr>
      </p:pic>
      <p:sp>
        <p:nvSpPr>
          <p:cNvPr id="3" name="Title 1"/>
          <p:cNvSpPr>
            <a:spLocks noGrp="1"/>
          </p:cNvSpPr>
          <p:nvPr>
            <p:ph type="title"/>
          </p:nvPr>
        </p:nvSpPr>
        <p:spPr>
          <a:xfrm>
            <a:off x="457200" y="236884"/>
            <a:ext cx="8229600" cy="915195"/>
          </a:xfrm>
        </p:spPr>
        <p:txBody>
          <a:bodyPr/>
          <a:lstStyle/>
          <a:p>
            <a:r>
              <a:rPr lang="en-US" dirty="0" smtClean="0"/>
              <a:t>proteomics at TSL </a:t>
            </a:r>
            <a:endParaRPr lang="en-US" dirty="0"/>
          </a:p>
        </p:txBody>
      </p:sp>
    </p:spTree>
    <p:extLst>
      <p:ext uri="{BB962C8B-B14F-4D97-AF65-F5344CB8AC3E}">
        <p14:creationId xmlns:p14="http://schemas.microsoft.com/office/powerpoint/2010/main" val="6823800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tinpagelis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0" y="2260600"/>
            <a:ext cx="2921000" cy="3556000"/>
          </a:xfrm>
          <a:prstGeom prst="rect">
            <a:avLst/>
          </a:prstGeom>
        </p:spPr>
      </p:pic>
      <p:pic>
        <p:nvPicPr>
          <p:cNvPr id="5" name="Picture 4" descr="listing-schudo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0" y="2260600"/>
            <a:ext cx="2921000" cy="3556000"/>
          </a:xfrm>
          <a:prstGeom prst="rect">
            <a:avLst/>
          </a:prstGeom>
        </p:spPr>
      </p:pic>
      <p:sp>
        <p:nvSpPr>
          <p:cNvPr id="6" name="TextBox 5"/>
          <p:cNvSpPr txBox="1"/>
          <p:nvPr/>
        </p:nvSpPr>
        <p:spPr>
          <a:xfrm>
            <a:off x="1041400" y="5816600"/>
            <a:ext cx="2590800" cy="369332"/>
          </a:xfrm>
          <a:prstGeom prst="rect">
            <a:avLst/>
          </a:prstGeom>
          <a:noFill/>
        </p:spPr>
        <p:txBody>
          <a:bodyPr wrap="square" rtlCol="0">
            <a:spAutoFit/>
          </a:bodyPr>
          <a:lstStyle/>
          <a:p>
            <a:r>
              <a:rPr lang="en-US" dirty="0" err="1" smtClean="0"/>
              <a:t>Dr</a:t>
            </a:r>
            <a:r>
              <a:rPr lang="en-US" dirty="0" smtClean="0"/>
              <a:t> Christian </a:t>
            </a:r>
            <a:r>
              <a:rPr lang="en-US" dirty="0" err="1" smtClean="0"/>
              <a:t>Schudoma</a:t>
            </a:r>
            <a:endParaRPr lang="en-US" dirty="0"/>
          </a:p>
        </p:txBody>
      </p:sp>
      <p:sp>
        <p:nvSpPr>
          <p:cNvPr id="7" name="TextBox 6"/>
          <p:cNvSpPr txBox="1"/>
          <p:nvPr/>
        </p:nvSpPr>
        <p:spPr>
          <a:xfrm>
            <a:off x="5384800" y="5816600"/>
            <a:ext cx="2590800" cy="369332"/>
          </a:xfrm>
          <a:prstGeom prst="rect">
            <a:avLst/>
          </a:prstGeom>
          <a:noFill/>
        </p:spPr>
        <p:txBody>
          <a:bodyPr wrap="square" rtlCol="0">
            <a:spAutoFit/>
          </a:bodyPr>
          <a:lstStyle/>
          <a:p>
            <a:r>
              <a:rPr lang="en-US" dirty="0" err="1" smtClean="0"/>
              <a:t>Mr</a:t>
            </a:r>
            <a:r>
              <a:rPr lang="en-US" dirty="0" smtClean="0"/>
              <a:t> Martin Page</a:t>
            </a:r>
            <a:endParaRPr lang="en-US" dirty="0"/>
          </a:p>
        </p:txBody>
      </p:sp>
      <p:sp>
        <p:nvSpPr>
          <p:cNvPr id="8" name="TextBox 7"/>
          <p:cNvSpPr txBox="1"/>
          <p:nvPr/>
        </p:nvSpPr>
        <p:spPr>
          <a:xfrm>
            <a:off x="2308692" y="1135955"/>
            <a:ext cx="4707088" cy="461665"/>
          </a:xfrm>
          <a:prstGeom prst="rect">
            <a:avLst/>
          </a:prstGeom>
          <a:noFill/>
        </p:spPr>
        <p:txBody>
          <a:bodyPr wrap="none" rtlCol="0">
            <a:spAutoFit/>
          </a:bodyPr>
          <a:lstStyle/>
          <a:p>
            <a:r>
              <a:rPr lang="en-US" sz="2400" dirty="0" smtClean="0"/>
              <a:t>For 6 groups  (</a:t>
            </a:r>
            <a:r>
              <a:rPr lang="en-US" sz="2400" dirty="0" err="1" smtClean="0"/>
              <a:t>approx</a:t>
            </a:r>
            <a:r>
              <a:rPr lang="en-US" sz="2400" dirty="0" smtClean="0"/>
              <a:t> 100 scientists)</a:t>
            </a:r>
            <a:endParaRPr lang="en-US" sz="2400" dirty="0"/>
          </a:p>
        </p:txBody>
      </p:sp>
    </p:spTree>
    <p:extLst>
      <p:ext uri="{BB962C8B-B14F-4D97-AF65-F5344CB8AC3E}">
        <p14:creationId xmlns:p14="http://schemas.microsoft.com/office/powerpoint/2010/main" val="5701832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738"/>
            <a:ext cx="8229600" cy="715962"/>
          </a:xfrm>
        </p:spPr>
        <p:txBody>
          <a:bodyPr>
            <a:noAutofit/>
          </a:bodyPr>
          <a:lstStyle/>
          <a:p>
            <a:r>
              <a:rPr lang="en-US" sz="3600" dirty="0"/>
              <a:t>J.E.D.I* approach </a:t>
            </a:r>
            <a:br>
              <a:rPr lang="en-US" sz="3600" dirty="0"/>
            </a:br>
            <a:r>
              <a:rPr lang="en-US" sz="2400" dirty="0" smtClean="0"/>
              <a:t>(</a:t>
            </a:r>
            <a:r>
              <a:rPr lang="en-US" sz="2400" i="1" dirty="0"/>
              <a:t>Just Enough Developed Infrastructure)</a:t>
            </a:r>
            <a:r>
              <a:rPr lang="en-US" sz="2400" dirty="0"/>
              <a:t/>
            </a:r>
            <a:br>
              <a:rPr lang="en-US" sz="2400" dirty="0"/>
            </a:br>
            <a:endParaRPr lang="en-US" sz="2400" dirty="0"/>
          </a:p>
        </p:txBody>
      </p:sp>
      <p:pic>
        <p:nvPicPr>
          <p:cNvPr id="4" name="Picture 3" descr="skills.jpg"/>
          <p:cNvPicPr>
            <a:picLocks noChangeAspect="1"/>
          </p:cNvPicPr>
          <p:nvPr/>
        </p:nvPicPr>
        <p:blipFill rotWithShape="1">
          <a:blip r:embed="rId3">
            <a:extLst>
              <a:ext uri="{28A0092B-C50C-407E-A947-70E740481C1C}">
                <a14:useLocalDpi xmlns:a14="http://schemas.microsoft.com/office/drawing/2010/main" val="0"/>
              </a:ext>
            </a:extLst>
          </a:blip>
          <a:srcRect t="20065"/>
          <a:stretch/>
        </p:blipFill>
        <p:spPr>
          <a:xfrm>
            <a:off x="9953" y="1866899"/>
            <a:ext cx="9134047" cy="4991101"/>
          </a:xfrm>
          <a:prstGeom prst="rect">
            <a:avLst/>
          </a:prstGeom>
        </p:spPr>
      </p:pic>
    </p:spTree>
    <p:extLst>
      <p:ext uri="{BB962C8B-B14F-4D97-AF65-F5344CB8AC3E}">
        <p14:creationId xmlns:p14="http://schemas.microsoft.com/office/powerpoint/2010/main" val="37190518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3053151636"/>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TextBox 10"/>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13186591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198643061"/>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Rectangle 10"/>
          <p:cNvSpPr/>
          <p:nvPr/>
        </p:nvSpPr>
        <p:spPr>
          <a:xfrm>
            <a:off x="4427985" y="4293096"/>
            <a:ext cx="504055" cy="923469"/>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216385" y="4293096"/>
            <a:ext cx="443848" cy="1512168"/>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95736" y="4318000"/>
            <a:ext cx="520003" cy="914201"/>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21432246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26353" y="3319000"/>
            <a:ext cx="578253" cy="1200329"/>
          </a:xfrm>
          <a:prstGeom prst="rect">
            <a:avLst/>
          </a:prstGeom>
          <a:noFill/>
        </p:spPr>
        <p:txBody>
          <a:bodyPr wrap="none" rtlCol="0">
            <a:spAutoFit/>
          </a:bodyPr>
          <a:lstStyle/>
          <a:p>
            <a:r>
              <a:rPr lang="en-US" sz="7200" dirty="0" smtClean="0"/>
              <a:t>?</a:t>
            </a:r>
            <a:endParaRPr lang="en-US" sz="7200" dirty="0"/>
          </a:p>
        </p:txBody>
      </p:sp>
      <p:sp>
        <p:nvSpPr>
          <p:cNvPr id="11" name="Title 1"/>
          <p:cNvSpPr>
            <a:spLocks noGrp="1"/>
          </p:cNvSpPr>
          <p:nvPr>
            <p:ph type="title"/>
          </p:nvPr>
        </p:nvSpPr>
        <p:spPr>
          <a:xfrm>
            <a:off x="457200" y="24540"/>
            <a:ext cx="8229600" cy="952433"/>
          </a:xfrm>
        </p:spPr>
        <p:txBody>
          <a:bodyPr/>
          <a:lstStyle/>
          <a:p>
            <a:r>
              <a:rPr lang="en-US" dirty="0" smtClean="0"/>
              <a:t>Where to focus?</a:t>
            </a:r>
            <a:endParaRPr lang="en-US" dirty="0"/>
          </a:p>
        </p:txBody>
      </p:sp>
      <p:pic>
        <p:nvPicPr>
          <p:cNvPr id="2" name="Picture 1" descr="lego-d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10" y="1214238"/>
            <a:ext cx="1779487" cy="2372648"/>
          </a:xfrm>
          <a:prstGeom prst="rect">
            <a:avLst/>
          </a:prstGeom>
          <a:ln w="38100" cmpd="sng">
            <a:solidFill>
              <a:schemeClr val="tx1"/>
            </a:solidFill>
          </a:ln>
        </p:spPr>
      </p:pic>
      <p:pic>
        <p:nvPicPr>
          <p:cNvPr id="3" name="Picture 2" descr="computer.jpg"/>
          <p:cNvPicPr>
            <a:picLocks noChangeAspect="1"/>
          </p:cNvPicPr>
          <p:nvPr/>
        </p:nvPicPr>
        <p:blipFill rotWithShape="1">
          <a:blip r:embed="rId4">
            <a:extLst>
              <a:ext uri="{28A0092B-C50C-407E-A947-70E740481C1C}">
                <a14:useLocalDpi xmlns:a14="http://schemas.microsoft.com/office/drawing/2010/main" val="0"/>
              </a:ext>
            </a:extLst>
          </a:blip>
          <a:srcRect l="11173" t="11600" r="7119" b="8827"/>
          <a:stretch/>
        </p:blipFill>
        <p:spPr>
          <a:xfrm>
            <a:off x="1400954" y="4327951"/>
            <a:ext cx="2302572" cy="2120068"/>
          </a:xfrm>
          <a:prstGeom prst="rect">
            <a:avLst/>
          </a:prstGeom>
          <a:ln w="38100" cmpd="sng">
            <a:solidFill>
              <a:schemeClr val="tx1"/>
            </a:solidFill>
          </a:ln>
        </p:spPr>
      </p:pic>
      <p:pic>
        <p:nvPicPr>
          <p:cNvPr id="13" name="Picture 12" descr="stormtrooper_helmet.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847" y="1214238"/>
            <a:ext cx="1884937" cy="2372648"/>
          </a:xfrm>
          <a:prstGeom prst="rect">
            <a:avLst/>
          </a:prstGeom>
          <a:ln w="38100" cmpd="sng">
            <a:solidFill>
              <a:schemeClr val="tx1"/>
            </a:solidFill>
          </a:ln>
        </p:spPr>
      </p:pic>
      <p:pic>
        <p:nvPicPr>
          <p:cNvPr id="14" name="Picture 13" descr="hea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a:ln w="38100" cmpd="sng">
            <a:solidFill>
              <a:schemeClr val="tx1"/>
            </a:solidFill>
          </a:ln>
        </p:spPr>
      </p:pic>
      <p:sp>
        <p:nvSpPr>
          <p:cNvPr id="15" name="TextBox 14"/>
          <p:cNvSpPr txBox="1"/>
          <p:nvPr/>
        </p:nvSpPr>
        <p:spPr>
          <a:xfrm>
            <a:off x="4026353" y="1887365"/>
            <a:ext cx="491240" cy="830997"/>
          </a:xfrm>
          <a:prstGeom prst="rect">
            <a:avLst/>
          </a:prstGeom>
          <a:noFill/>
        </p:spPr>
        <p:txBody>
          <a:bodyPr wrap="none" rtlCol="0">
            <a:spAutoFit/>
          </a:bodyPr>
          <a:lstStyle/>
          <a:p>
            <a:r>
              <a:rPr lang="en-US" sz="4800" dirty="0" smtClean="0"/>
              <a:t>+</a:t>
            </a:r>
            <a:endParaRPr lang="en-US" sz="4800" dirty="0"/>
          </a:p>
        </p:txBody>
      </p:sp>
      <p:sp>
        <p:nvSpPr>
          <p:cNvPr id="16" name="TextBox 15"/>
          <p:cNvSpPr txBox="1"/>
          <p:nvPr/>
        </p:nvSpPr>
        <p:spPr>
          <a:xfrm>
            <a:off x="4113366" y="4970683"/>
            <a:ext cx="491240" cy="830997"/>
          </a:xfrm>
          <a:prstGeom prst="rect">
            <a:avLst/>
          </a:prstGeom>
          <a:noFill/>
        </p:spPr>
        <p:txBody>
          <a:bodyPr wrap="none" rtlCol="0">
            <a:spAutoFit/>
          </a:bodyPr>
          <a:lstStyle/>
          <a:p>
            <a:r>
              <a:rPr lang="en-US" sz="4800" dirty="0" smtClean="0"/>
              <a:t>+</a:t>
            </a:r>
            <a:endParaRPr lang="en-US" sz="4800" dirty="0"/>
          </a:p>
        </p:txBody>
      </p:sp>
      <p:pic>
        <p:nvPicPr>
          <p:cNvPr id="17" name="Picture 16" descr="Head_Storage_Contain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p:spPr>
      </p:pic>
    </p:spTree>
    <p:extLst>
      <p:ext uri="{BB962C8B-B14F-4D97-AF65-F5344CB8AC3E}">
        <p14:creationId xmlns:p14="http://schemas.microsoft.com/office/powerpoint/2010/main" val="42770155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26367"/>
            <a:ext cx="8229600" cy="1143000"/>
          </a:xfrm>
        </p:spPr>
        <p:txBody>
          <a:bodyPr/>
          <a:lstStyle/>
          <a:p>
            <a:r>
              <a:rPr lang="en-US" dirty="0" smtClean="0"/>
              <a:t>Where to focus?</a:t>
            </a:r>
            <a:endParaRPr lang="en-US" dirty="0"/>
          </a:p>
        </p:txBody>
      </p:sp>
      <p:sp>
        <p:nvSpPr>
          <p:cNvPr id="12" name="TextBox 11"/>
          <p:cNvSpPr txBox="1"/>
          <p:nvPr/>
        </p:nvSpPr>
        <p:spPr>
          <a:xfrm>
            <a:off x="2838602" y="1265534"/>
            <a:ext cx="3231774" cy="461665"/>
          </a:xfrm>
          <a:prstGeom prst="rect">
            <a:avLst/>
          </a:prstGeom>
          <a:noFill/>
        </p:spPr>
        <p:txBody>
          <a:bodyPr wrap="none" rtlCol="0">
            <a:spAutoFit/>
          </a:bodyPr>
          <a:lstStyle/>
          <a:p>
            <a:r>
              <a:rPr lang="en-US" sz="2400" dirty="0" smtClean="0"/>
              <a:t>“bioinformatics is easy”</a:t>
            </a:r>
            <a:endParaRPr lang="en-US" sz="2400" dirty="0"/>
          </a:p>
        </p:txBody>
      </p:sp>
      <p:sp>
        <p:nvSpPr>
          <p:cNvPr id="13" name="Rectangle 12"/>
          <p:cNvSpPr/>
          <p:nvPr/>
        </p:nvSpPr>
        <p:spPr>
          <a:xfrm>
            <a:off x="1755891" y="1927580"/>
            <a:ext cx="6314434" cy="369332"/>
          </a:xfrm>
          <a:prstGeom prst="rect">
            <a:avLst/>
          </a:prstGeom>
        </p:spPr>
        <p:txBody>
          <a:bodyPr wrap="square">
            <a:spAutoFit/>
          </a:bodyPr>
          <a:lstStyle/>
          <a:p>
            <a:r>
              <a:rPr lang="en-US" dirty="0"/>
              <a:t>Bioinformatics is a sub-discipline of molecular biology*</a:t>
            </a:r>
          </a:p>
        </p:txBody>
      </p:sp>
      <p:sp>
        <p:nvSpPr>
          <p:cNvPr id="14" name="TextBox 13"/>
          <p:cNvSpPr txBox="1"/>
          <p:nvPr/>
        </p:nvSpPr>
        <p:spPr>
          <a:xfrm>
            <a:off x="323528" y="6453336"/>
            <a:ext cx="5512071" cy="369332"/>
          </a:xfrm>
          <a:prstGeom prst="rect">
            <a:avLst/>
          </a:prstGeom>
          <a:noFill/>
        </p:spPr>
        <p:txBody>
          <a:bodyPr wrap="none" rtlCol="0">
            <a:spAutoFit/>
          </a:bodyPr>
          <a:lstStyle/>
          <a:p>
            <a:r>
              <a:rPr lang="en-US" dirty="0" smtClean="0"/>
              <a:t>*Not true everywhere, but for our purposes true enough</a:t>
            </a:r>
            <a:endParaRPr lang="en-US" dirty="0"/>
          </a:p>
        </p:txBody>
      </p:sp>
      <p:pic>
        <p:nvPicPr>
          <p:cNvPr id="15" name="Picture 14" descr="computer.jpg"/>
          <p:cNvPicPr>
            <a:picLocks noChangeAspect="1"/>
          </p:cNvPicPr>
          <p:nvPr/>
        </p:nvPicPr>
        <p:blipFill rotWithShape="1">
          <a:blip r:embed="rId3">
            <a:extLst>
              <a:ext uri="{28A0092B-C50C-407E-A947-70E740481C1C}">
                <a14:useLocalDpi xmlns:a14="http://schemas.microsoft.com/office/drawing/2010/main" val="0"/>
              </a:ext>
            </a:extLst>
          </a:blip>
          <a:srcRect l="11173" t="11600" r="7119" b="8827"/>
          <a:stretch/>
        </p:blipFill>
        <p:spPr>
          <a:xfrm>
            <a:off x="1498639" y="2866478"/>
            <a:ext cx="2302572" cy="2120068"/>
          </a:xfrm>
          <a:prstGeom prst="rect">
            <a:avLst/>
          </a:prstGeom>
          <a:ln w="38100" cmpd="sng">
            <a:solidFill>
              <a:schemeClr val="tx1"/>
            </a:solidFill>
          </a:ln>
        </p:spPr>
      </p:pic>
      <p:pic>
        <p:nvPicPr>
          <p:cNvPr id="16" name="Picture 15" descr="he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892" y="2866478"/>
            <a:ext cx="2097797" cy="2097797"/>
          </a:xfrm>
          <a:prstGeom prst="rect">
            <a:avLst/>
          </a:prstGeom>
          <a:ln w="38100" cmpd="sng">
            <a:solidFill>
              <a:schemeClr val="tx1"/>
            </a:solidFill>
          </a:ln>
        </p:spPr>
      </p:pic>
      <p:sp>
        <p:nvSpPr>
          <p:cNvPr id="17" name="TextBox 16"/>
          <p:cNvSpPr txBox="1"/>
          <p:nvPr/>
        </p:nvSpPr>
        <p:spPr>
          <a:xfrm>
            <a:off x="4211051" y="3509210"/>
            <a:ext cx="491240"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27987383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a:t>Scheibenwelt</a:t>
            </a:r>
            <a:r>
              <a:rPr lang="en-US" i="1" dirty="0"/>
              <a:t> (</a:t>
            </a:r>
            <a:r>
              <a:rPr lang="en-US" i="1" dirty="0" err="1"/>
              <a:t>Discworld</a:t>
            </a:r>
            <a:r>
              <a:rPr lang="en-US" i="1" dirty="0"/>
              <a:t>) 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llo_my_name_is_sticker_by_trexwe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927464" y="2638404"/>
            <a:ext cx="5160788" cy="3046988"/>
          </a:xfrm>
          <a:prstGeom prst="rect">
            <a:avLst/>
          </a:prstGeom>
          <a:noFill/>
        </p:spPr>
        <p:txBody>
          <a:bodyPr wrap="none" rtlCol="0">
            <a:spAutoFit/>
          </a:bodyPr>
          <a:lstStyle/>
          <a:p>
            <a:pPr algn="ctr"/>
            <a:r>
              <a:rPr lang="en-US" sz="9600" dirty="0" smtClean="0">
                <a:latin typeface="Comic Sans MS"/>
                <a:cs typeface="Comic Sans MS"/>
              </a:rPr>
              <a:t>Dan </a:t>
            </a:r>
          </a:p>
          <a:p>
            <a:pPr algn="ctr"/>
            <a:r>
              <a:rPr lang="en-US" sz="9600" dirty="0" smtClean="0">
                <a:latin typeface="Comic Sans MS"/>
                <a:cs typeface="Comic Sans MS"/>
              </a:rPr>
              <a:t>MacLean</a:t>
            </a:r>
            <a:endParaRPr lang="en-US" sz="9600" dirty="0">
              <a:latin typeface="Comic Sans MS"/>
              <a:cs typeface="Comic Sans MS"/>
            </a:endParaRPr>
          </a:p>
        </p:txBody>
      </p:sp>
    </p:spTree>
    <p:extLst>
      <p:ext uri="{BB962C8B-B14F-4D97-AF65-F5344CB8AC3E}">
        <p14:creationId xmlns:p14="http://schemas.microsoft.com/office/powerpoint/2010/main" val="11943236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umpstart.jpg"/>
          <p:cNvPicPr>
            <a:picLocks noChangeAspect="1"/>
          </p:cNvPicPr>
          <p:nvPr/>
        </p:nvPicPr>
        <p:blipFill rotWithShape="1">
          <a:blip r:embed="rId3">
            <a:extLst>
              <a:ext uri="{28A0092B-C50C-407E-A947-70E740481C1C}">
                <a14:useLocalDpi xmlns:a14="http://schemas.microsoft.com/office/drawing/2010/main" val="0"/>
              </a:ext>
            </a:extLst>
          </a:blip>
          <a:srcRect t="6926" b="7692"/>
          <a:stretch/>
        </p:blipFill>
        <p:spPr>
          <a:xfrm>
            <a:off x="0" y="127000"/>
            <a:ext cx="9144000" cy="4787900"/>
          </a:xfrm>
          <a:prstGeom prst="rect">
            <a:avLst/>
          </a:prstGeom>
        </p:spPr>
      </p:pic>
      <p:sp>
        <p:nvSpPr>
          <p:cNvPr id="2" name="Title 1"/>
          <p:cNvSpPr>
            <a:spLocks noGrp="1"/>
          </p:cNvSpPr>
          <p:nvPr>
            <p:ph type="title"/>
          </p:nvPr>
        </p:nvSpPr>
        <p:spPr>
          <a:xfrm>
            <a:off x="457200" y="-37866"/>
            <a:ext cx="8229600" cy="762448"/>
          </a:xfrm>
        </p:spPr>
        <p:txBody>
          <a:bodyPr/>
          <a:lstStyle/>
          <a:p>
            <a:r>
              <a:rPr lang="en-US" dirty="0" smtClean="0"/>
              <a:t>Training</a:t>
            </a:r>
            <a:endParaRPr lang="en-US" dirty="0"/>
          </a:p>
        </p:txBody>
      </p:sp>
      <p:sp>
        <p:nvSpPr>
          <p:cNvPr id="8" name="TextBox 7"/>
          <p:cNvSpPr txBox="1"/>
          <p:nvPr/>
        </p:nvSpPr>
        <p:spPr>
          <a:xfrm>
            <a:off x="0" y="4952556"/>
            <a:ext cx="3588022" cy="2031325"/>
          </a:xfrm>
          <a:prstGeom prst="rect">
            <a:avLst/>
          </a:prstGeom>
          <a:noFill/>
        </p:spPr>
        <p:txBody>
          <a:bodyPr wrap="square" rtlCol="0">
            <a:spAutoFit/>
          </a:bodyPr>
          <a:lstStyle/>
          <a:p>
            <a:r>
              <a:rPr lang="en-US" dirty="0" smtClean="0"/>
              <a:t>Workshops:</a:t>
            </a:r>
          </a:p>
          <a:p>
            <a:r>
              <a:rPr lang="en-US" dirty="0"/>
              <a:t>	</a:t>
            </a:r>
            <a:r>
              <a:rPr lang="en-US" dirty="0" smtClean="0"/>
              <a:t>Perl, Ruby, </a:t>
            </a:r>
          </a:p>
          <a:p>
            <a:r>
              <a:rPr lang="en-US" dirty="0"/>
              <a:t>	</a:t>
            </a:r>
            <a:r>
              <a:rPr lang="en-US" dirty="0" smtClean="0"/>
              <a:t>CMD Line,</a:t>
            </a:r>
          </a:p>
          <a:p>
            <a:r>
              <a:rPr lang="en-US" dirty="0"/>
              <a:t>	</a:t>
            </a:r>
            <a:r>
              <a:rPr lang="en-US" dirty="0" smtClean="0"/>
              <a:t>MySQL,</a:t>
            </a:r>
          </a:p>
          <a:p>
            <a:r>
              <a:rPr lang="en-US" dirty="0"/>
              <a:t>	</a:t>
            </a:r>
            <a:r>
              <a:rPr lang="en-US" dirty="0" smtClean="0"/>
              <a:t>R + Stats,</a:t>
            </a:r>
          </a:p>
          <a:p>
            <a:r>
              <a:rPr lang="en-US" dirty="0"/>
              <a:t>	</a:t>
            </a:r>
            <a:r>
              <a:rPr lang="en-US" dirty="0" smtClean="0"/>
              <a:t>Browsers and Desktop tools…</a:t>
            </a:r>
          </a:p>
          <a:p>
            <a:r>
              <a:rPr lang="en-US" dirty="0"/>
              <a:t>	</a:t>
            </a:r>
          </a:p>
        </p:txBody>
      </p:sp>
      <p:sp>
        <p:nvSpPr>
          <p:cNvPr id="9" name="TextBox 8"/>
          <p:cNvSpPr txBox="1"/>
          <p:nvPr/>
        </p:nvSpPr>
        <p:spPr>
          <a:xfrm>
            <a:off x="3071257" y="4952556"/>
            <a:ext cx="3190072" cy="1754327"/>
          </a:xfrm>
          <a:prstGeom prst="rect">
            <a:avLst/>
          </a:prstGeom>
          <a:noFill/>
        </p:spPr>
        <p:txBody>
          <a:bodyPr wrap="square" rtlCol="0">
            <a:spAutoFit/>
          </a:bodyPr>
          <a:lstStyle/>
          <a:p>
            <a:r>
              <a:rPr lang="en-US" dirty="0" smtClean="0"/>
              <a:t>Resource provision:</a:t>
            </a:r>
          </a:p>
          <a:p>
            <a:r>
              <a:rPr lang="en-US" dirty="0"/>
              <a:t>	</a:t>
            </a:r>
            <a:r>
              <a:rPr lang="en-US" dirty="0" smtClean="0"/>
              <a:t>Workshop notes, </a:t>
            </a:r>
          </a:p>
          <a:p>
            <a:r>
              <a:rPr lang="en-US" dirty="0"/>
              <a:t>	</a:t>
            </a:r>
            <a:r>
              <a:rPr lang="en-US" dirty="0" smtClean="0"/>
              <a:t>Workshop Podcasts,</a:t>
            </a:r>
          </a:p>
          <a:p>
            <a:r>
              <a:rPr lang="en-US" dirty="0"/>
              <a:t>	</a:t>
            </a:r>
            <a:r>
              <a:rPr lang="en-US" dirty="0" smtClean="0"/>
              <a:t> Quick ‘How do I’ podcasts</a:t>
            </a:r>
          </a:p>
          <a:p>
            <a:r>
              <a:rPr lang="en-US" dirty="0"/>
              <a:t>	</a:t>
            </a:r>
            <a:r>
              <a:rPr lang="en-US" dirty="0" smtClean="0"/>
              <a:t>Library</a:t>
            </a:r>
          </a:p>
          <a:p>
            <a:r>
              <a:rPr lang="en-US" dirty="0"/>
              <a:t>		</a:t>
            </a:r>
          </a:p>
        </p:txBody>
      </p:sp>
      <p:sp>
        <p:nvSpPr>
          <p:cNvPr id="11" name="TextBox 10"/>
          <p:cNvSpPr txBox="1"/>
          <p:nvPr/>
        </p:nvSpPr>
        <p:spPr>
          <a:xfrm>
            <a:off x="6362929" y="4986947"/>
            <a:ext cx="4148667" cy="1200329"/>
          </a:xfrm>
          <a:prstGeom prst="rect">
            <a:avLst/>
          </a:prstGeom>
          <a:noFill/>
        </p:spPr>
        <p:txBody>
          <a:bodyPr wrap="square" rtlCol="0">
            <a:spAutoFit/>
          </a:bodyPr>
          <a:lstStyle/>
          <a:p>
            <a:r>
              <a:rPr lang="en-US" dirty="0" smtClean="0"/>
              <a:t>Integration of best practice:</a:t>
            </a:r>
          </a:p>
          <a:p>
            <a:r>
              <a:rPr lang="en-US" dirty="0"/>
              <a:t>	</a:t>
            </a:r>
            <a:r>
              <a:rPr lang="en-US" dirty="0" smtClean="0"/>
              <a:t>Lab meetings, </a:t>
            </a:r>
          </a:p>
          <a:p>
            <a:r>
              <a:rPr lang="en-US" dirty="0"/>
              <a:t>	</a:t>
            </a:r>
            <a:r>
              <a:rPr lang="en-US" dirty="0" smtClean="0"/>
              <a:t>Journal Clubs,</a:t>
            </a:r>
          </a:p>
          <a:p>
            <a:r>
              <a:rPr lang="en-US" dirty="0"/>
              <a:t>		</a:t>
            </a:r>
          </a:p>
        </p:txBody>
      </p:sp>
      <p:sp>
        <p:nvSpPr>
          <p:cNvPr id="5" name="TextBox 4"/>
          <p:cNvSpPr txBox="1"/>
          <p:nvPr/>
        </p:nvSpPr>
        <p:spPr>
          <a:xfrm>
            <a:off x="3755572" y="706830"/>
            <a:ext cx="1548358" cy="369332"/>
          </a:xfrm>
          <a:prstGeom prst="rect">
            <a:avLst/>
          </a:prstGeom>
          <a:noFill/>
        </p:spPr>
        <p:txBody>
          <a:bodyPr wrap="none" rtlCol="0">
            <a:spAutoFit/>
          </a:bodyPr>
          <a:lstStyle/>
          <a:p>
            <a:r>
              <a:rPr lang="en-US" dirty="0" smtClean="0"/>
              <a:t>“A jump-start”</a:t>
            </a:r>
            <a:endParaRPr lang="en-US" dirty="0"/>
          </a:p>
        </p:txBody>
      </p:sp>
    </p:spTree>
    <p:extLst>
      <p:ext uri="{BB962C8B-B14F-4D97-AF65-F5344CB8AC3E}">
        <p14:creationId xmlns:p14="http://schemas.microsoft.com/office/powerpoint/2010/main" val="28718178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620" y="1257300"/>
            <a:ext cx="7151380" cy="5241636"/>
          </a:xfrm>
          <a:prstGeom prst="rect">
            <a:avLst/>
          </a:prstGeom>
        </p:spPr>
      </p:pic>
      <p:sp>
        <p:nvSpPr>
          <p:cNvPr id="5" name="Title 1"/>
          <p:cNvSpPr>
            <a:spLocks noGrp="1"/>
          </p:cNvSpPr>
          <p:nvPr>
            <p:ph type="title"/>
          </p:nvPr>
        </p:nvSpPr>
        <p:spPr>
          <a:xfrm>
            <a:off x="457200" y="38782"/>
            <a:ext cx="8229600" cy="762448"/>
          </a:xfrm>
        </p:spPr>
        <p:txBody>
          <a:bodyPr/>
          <a:lstStyle/>
          <a:p>
            <a:r>
              <a:rPr lang="en-US" dirty="0" smtClean="0"/>
              <a:t>Typical teaching</a:t>
            </a:r>
            <a:endParaRPr lang="en-US" dirty="0"/>
          </a:p>
        </p:txBody>
      </p:sp>
    </p:spTree>
    <p:extLst>
      <p:ext uri="{BB962C8B-B14F-4D97-AF65-F5344CB8AC3E}">
        <p14:creationId xmlns:p14="http://schemas.microsoft.com/office/powerpoint/2010/main" val="1826161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63600"/>
            <a:ext cx="9144000" cy="5568342"/>
          </a:xfrm>
          <a:prstGeom prst="rect">
            <a:avLst/>
          </a:prstGeom>
        </p:spPr>
      </p:pic>
      <p:sp>
        <p:nvSpPr>
          <p:cNvPr id="2" name="TextBox 1"/>
          <p:cNvSpPr txBox="1"/>
          <p:nvPr/>
        </p:nvSpPr>
        <p:spPr>
          <a:xfrm>
            <a:off x="2679700" y="139700"/>
            <a:ext cx="3491886" cy="523220"/>
          </a:xfrm>
          <a:prstGeom prst="rect">
            <a:avLst/>
          </a:prstGeom>
          <a:noFill/>
        </p:spPr>
        <p:txBody>
          <a:bodyPr wrap="none" rtlCol="0">
            <a:spAutoFit/>
          </a:bodyPr>
          <a:lstStyle/>
          <a:p>
            <a:r>
              <a:rPr lang="en-US" sz="2800" dirty="0" smtClean="0"/>
              <a:t>http://</a:t>
            </a:r>
            <a:r>
              <a:rPr lang="en-US" sz="2800" dirty="0" err="1" smtClean="0"/>
              <a:t>tsltraining.ac.uk</a:t>
            </a:r>
            <a:endParaRPr lang="en-US" sz="2800" dirty="0"/>
          </a:p>
        </p:txBody>
      </p:sp>
    </p:spTree>
    <p:extLst>
      <p:ext uri="{BB962C8B-B14F-4D97-AF65-F5344CB8AC3E}">
        <p14:creationId xmlns:p14="http://schemas.microsoft.com/office/powerpoint/2010/main" val="26866994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267"/>
            <a:ext cx="8229600" cy="762448"/>
          </a:xfrm>
        </p:spPr>
        <p:txBody>
          <a:bodyPr/>
          <a:lstStyle/>
          <a:p>
            <a:r>
              <a:rPr lang="en-US" dirty="0" smtClean="0"/>
              <a:t>Training</a:t>
            </a:r>
            <a:endParaRPr lang="en-US" dirty="0"/>
          </a:p>
        </p:txBody>
      </p:sp>
      <p:sp>
        <p:nvSpPr>
          <p:cNvPr id="12" name="TextBox 11"/>
          <p:cNvSpPr txBox="1"/>
          <p:nvPr/>
        </p:nvSpPr>
        <p:spPr>
          <a:xfrm>
            <a:off x="-33867" y="1262000"/>
            <a:ext cx="9144000" cy="461665"/>
          </a:xfrm>
          <a:prstGeom prst="rect">
            <a:avLst/>
          </a:prstGeom>
          <a:noFill/>
        </p:spPr>
        <p:txBody>
          <a:bodyPr wrap="square" rtlCol="0">
            <a:spAutoFit/>
          </a:bodyPr>
          <a:lstStyle/>
          <a:p>
            <a:pPr algn="ctr"/>
            <a:r>
              <a:rPr lang="en-US" sz="2400" dirty="0" smtClean="0"/>
              <a:t>An open dialogue</a:t>
            </a:r>
            <a:endParaRPr lang="en-US" sz="2400" dirty="0"/>
          </a:p>
        </p:txBody>
      </p:sp>
      <p:pic>
        <p:nvPicPr>
          <p:cNvPr id="4" name="Picture 3" descr="shake.jpg"/>
          <p:cNvPicPr>
            <a:picLocks noChangeAspect="1"/>
          </p:cNvPicPr>
          <p:nvPr/>
        </p:nvPicPr>
        <p:blipFill rotWithShape="1">
          <a:blip r:embed="rId3">
            <a:extLst>
              <a:ext uri="{28A0092B-C50C-407E-A947-70E740481C1C}">
                <a14:useLocalDpi xmlns:a14="http://schemas.microsoft.com/office/drawing/2010/main" val="0"/>
              </a:ext>
            </a:extLst>
          </a:blip>
          <a:srcRect l="-937" r="-1"/>
          <a:stretch/>
        </p:blipFill>
        <p:spPr>
          <a:xfrm>
            <a:off x="734786" y="2114046"/>
            <a:ext cx="7523209" cy="3791453"/>
          </a:xfrm>
          <a:prstGeom prst="rect">
            <a:avLst/>
          </a:prstGeom>
        </p:spPr>
      </p:pic>
      <p:sp>
        <p:nvSpPr>
          <p:cNvPr id="3" name="Rectangle 2"/>
          <p:cNvSpPr/>
          <p:nvPr/>
        </p:nvSpPr>
        <p:spPr>
          <a:xfrm>
            <a:off x="816429" y="1877786"/>
            <a:ext cx="3673928" cy="411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950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pic>
        <p:nvPicPr>
          <p:cNvPr id="5" name="Picture 4" descr="force_lif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87" y="1851007"/>
            <a:ext cx="6259285" cy="3795914"/>
          </a:xfrm>
          <a:prstGeom prst="rect">
            <a:avLst/>
          </a:prstGeom>
        </p:spPr>
      </p:pic>
      <p:sp>
        <p:nvSpPr>
          <p:cNvPr id="10" name="TextBox 9"/>
          <p:cNvSpPr txBox="1"/>
          <p:nvPr/>
        </p:nvSpPr>
        <p:spPr>
          <a:xfrm>
            <a:off x="1371451" y="6058067"/>
            <a:ext cx="7117453" cy="461665"/>
          </a:xfrm>
          <a:prstGeom prst="rect">
            <a:avLst/>
          </a:prstGeom>
          <a:noFill/>
        </p:spPr>
        <p:txBody>
          <a:bodyPr wrap="none" rtlCol="0">
            <a:spAutoFit/>
          </a:bodyPr>
          <a:lstStyle/>
          <a:p>
            <a:r>
              <a:rPr lang="en-US" sz="2400" dirty="0"/>
              <a:t>h</a:t>
            </a:r>
            <a:r>
              <a:rPr lang="en-US" sz="2400" dirty="0" smtClean="0"/>
              <a:t>elping fight the tyranny of dealing with large data sets</a:t>
            </a:r>
            <a:endParaRPr lang="en-US" sz="2400" dirty="0"/>
          </a:p>
        </p:txBody>
      </p:sp>
    </p:spTree>
    <p:extLst>
      <p:ext uri="{BB962C8B-B14F-4D97-AF65-F5344CB8AC3E}">
        <p14:creationId xmlns:p14="http://schemas.microsoft.com/office/powerpoint/2010/main" val="1531163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sp>
        <p:nvSpPr>
          <p:cNvPr id="8" name="TextBox 7"/>
          <p:cNvSpPr txBox="1"/>
          <p:nvPr/>
        </p:nvSpPr>
        <p:spPr>
          <a:xfrm>
            <a:off x="237132" y="2334069"/>
            <a:ext cx="3640601" cy="830997"/>
          </a:xfrm>
          <a:prstGeom prst="rect">
            <a:avLst/>
          </a:prstGeom>
          <a:noFill/>
        </p:spPr>
        <p:txBody>
          <a:bodyPr wrap="square" rtlCol="0">
            <a:spAutoFit/>
          </a:bodyPr>
          <a:lstStyle/>
          <a:p>
            <a:r>
              <a:rPr lang="en-US" sz="2400" dirty="0" smtClean="0"/>
              <a:t>Common data storage – results and raw data </a:t>
            </a:r>
            <a:endParaRPr lang="en-US" sz="2400" dirty="0"/>
          </a:p>
        </p:txBody>
      </p:sp>
      <p:sp>
        <p:nvSpPr>
          <p:cNvPr id="11" name="TextBox 10"/>
          <p:cNvSpPr txBox="1"/>
          <p:nvPr/>
        </p:nvSpPr>
        <p:spPr>
          <a:xfrm>
            <a:off x="5276164" y="1964738"/>
            <a:ext cx="3302000" cy="1200328"/>
          </a:xfrm>
          <a:prstGeom prst="rect">
            <a:avLst/>
          </a:prstGeom>
          <a:noFill/>
        </p:spPr>
        <p:txBody>
          <a:bodyPr wrap="square" rtlCol="0">
            <a:spAutoFit/>
          </a:bodyPr>
          <a:lstStyle/>
          <a:p>
            <a:r>
              <a:rPr lang="en-US" sz="2400" dirty="0" smtClean="0"/>
              <a:t>Don’t inconvenience </a:t>
            </a:r>
          </a:p>
          <a:p>
            <a:r>
              <a:rPr lang="en-US" sz="2400" dirty="0" smtClean="0"/>
              <a:t>Make access easy</a:t>
            </a:r>
          </a:p>
          <a:p>
            <a:r>
              <a:rPr lang="en-US" sz="2400" dirty="0" smtClean="0"/>
              <a:t>Make messing it up hard</a:t>
            </a:r>
            <a:endParaRPr lang="en-US" sz="2400" dirty="0"/>
          </a:p>
        </p:txBody>
      </p:sp>
      <p:sp>
        <p:nvSpPr>
          <p:cNvPr id="13" name="TextBox 12"/>
          <p:cNvSpPr txBox="1"/>
          <p:nvPr/>
        </p:nvSpPr>
        <p:spPr>
          <a:xfrm>
            <a:off x="237132" y="1609608"/>
            <a:ext cx="2293817" cy="584776"/>
          </a:xfrm>
          <a:prstGeom prst="rect">
            <a:avLst/>
          </a:prstGeom>
          <a:noFill/>
        </p:spPr>
        <p:txBody>
          <a:bodyPr wrap="none" rtlCol="0">
            <a:spAutoFit/>
          </a:bodyPr>
          <a:lstStyle/>
          <a:p>
            <a:r>
              <a:rPr lang="en-US" sz="3200" dirty="0" smtClean="0"/>
              <a:t>Shared Data</a:t>
            </a:r>
            <a:endParaRPr lang="en-US" sz="32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58" y="3612330"/>
            <a:ext cx="8306842" cy="275927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5867346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0"/>
            <a:ext cx="8229600" cy="11430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Systems Development </a:t>
            </a:r>
            <a:endParaRPr lang="en-US" dirty="0"/>
          </a:p>
        </p:txBody>
      </p:sp>
      <p:sp>
        <p:nvSpPr>
          <p:cNvPr id="3" name="TextBox 2"/>
          <p:cNvSpPr txBox="1"/>
          <p:nvPr/>
        </p:nvSpPr>
        <p:spPr>
          <a:xfrm>
            <a:off x="2726813" y="861080"/>
            <a:ext cx="1159292" cy="523220"/>
          </a:xfrm>
          <a:prstGeom prst="rect">
            <a:avLst/>
          </a:prstGeom>
          <a:noFill/>
        </p:spPr>
        <p:txBody>
          <a:bodyPr wrap="none" rtlCol="0">
            <a:spAutoFit/>
          </a:bodyPr>
          <a:lstStyle/>
          <a:p>
            <a:r>
              <a:rPr lang="en-US" sz="2800" dirty="0"/>
              <a:t>G</a:t>
            </a:r>
            <a:r>
              <a:rPr lang="en-US" sz="2800" dirty="0" smtClean="0"/>
              <a:t>alaxy</a:t>
            </a:r>
            <a:endParaRPr lang="en-US" sz="2800" dirty="0"/>
          </a:p>
        </p:txBody>
      </p:sp>
      <p:sp>
        <p:nvSpPr>
          <p:cNvPr id="4" name="TextBox 3"/>
          <p:cNvSpPr txBox="1"/>
          <p:nvPr/>
        </p:nvSpPr>
        <p:spPr>
          <a:xfrm>
            <a:off x="1761067" y="5950003"/>
            <a:ext cx="6073948" cy="707886"/>
          </a:xfrm>
          <a:prstGeom prst="rect">
            <a:avLst/>
          </a:prstGeom>
          <a:noFill/>
        </p:spPr>
        <p:txBody>
          <a:bodyPr wrap="none" rtlCol="0">
            <a:spAutoFit/>
          </a:bodyPr>
          <a:lstStyle/>
          <a:p>
            <a:r>
              <a:rPr lang="en-US" sz="2000" dirty="0" smtClean="0"/>
              <a:t>Workflows – great for sharing ‘vanilla’ analysis protocols</a:t>
            </a:r>
          </a:p>
          <a:p>
            <a:r>
              <a:rPr lang="en-US" sz="2000" dirty="0" err="1" smtClean="0"/>
              <a:t>Customisable</a:t>
            </a:r>
            <a:r>
              <a:rPr lang="en-US" sz="2000" dirty="0" smtClean="0"/>
              <a:t> – great for running in-house scripts</a:t>
            </a:r>
            <a:endParaRPr lang="en-US" sz="2000" dirty="0"/>
          </a:p>
        </p:txBody>
      </p:sp>
      <p:sp>
        <p:nvSpPr>
          <p:cNvPr id="9" name="TextBox 8"/>
          <p:cNvSpPr txBox="1"/>
          <p:nvPr/>
        </p:nvSpPr>
        <p:spPr>
          <a:xfrm>
            <a:off x="4206440" y="942945"/>
            <a:ext cx="1857675" cy="400110"/>
          </a:xfrm>
          <a:prstGeom prst="rect">
            <a:avLst/>
          </a:prstGeom>
          <a:noFill/>
        </p:spPr>
        <p:txBody>
          <a:bodyPr wrap="none" rtlCol="0">
            <a:spAutoFit/>
          </a:bodyPr>
          <a:lstStyle/>
          <a:p>
            <a:r>
              <a:rPr lang="en-US" sz="2000" dirty="0" smtClean="0"/>
              <a:t>The missing GUI</a:t>
            </a:r>
            <a:endParaRPr lang="en-US" sz="2000" dirty="0"/>
          </a:p>
        </p:txBody>
      </p:sp>
      <p:pic>
        <p:nvPicPr>
          <p:cNvPr id="6" name="galaxy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7500" y="1343055"/>
            <a:ext cx="5816600" cy="4196838"/>
          </a:xfrm>
          <a:prstGeom prst="rect">
            <a:avLst/>
          </a:prstGeom>
        </p:spPr>
      </p:pic>
    </p:spTree>
    <p:extLst>
      <p:ext uri="{BB962C8B-B14F-4D97-AF65-F5344CB8AC3E}">
        <p14:creationId xmlns:p14="http://schemas.microsoft.com/office/powerpoint/2010/main" val="3048821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108200" y="333751"/>
            <a:ext cx="4800600" cy="6130549"/>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python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373" y="317500"/>
            <a:ext cx="8310445" cy="5996217"/>
          </a:xfrm>
          <a:prstGeom prst="rect">
            <a:avLst/>
          </a:prstGeom>
        </p:spPr>
      </p:pic>
    </p:spTree>
    <p:extLst>
      <p:ext uri="{BB962C8B-B14F-4D97-AF65-F5344CB8AC3E}">
        <p14:creationId xmlns:p14="http://schemas.microsoft.com/office/powerpoint/2010/main" val="300610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997073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113062-New-Country-Roses-Pink-Vintage-Cup-&amp;-Saucer-Boxed_652383739376-c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93" y="0"/>
            <a:ext cx="6858000" cy="6858000"/>
          </a:xfrm>
          <a:prstGeom prst="rect">
            <a:avLst/>
          </a:prstGeom>
        </p:spPr>
      </p:pic>
    </p:spTree>
    <p:extLst>
      <p:ext uri="{BB962C8B-B14F-4D97-AF65-F5344CB8AC3E}">
        <p14:creationId xmlns:p14="http://schemas.microsoft.com/office/powerpoint/2010/main" val="22804589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lstStyle/>
          <a:p>
            <a:pPr marL="0" indent="0">
              <a:buNone/>
            </a:pPr>
            <a:r>
              <a:rPr lang="en-US" dirty="0"/>
              <a:t>c</a:t>
            </a:r>
            <a:r>
              <a:rPr lang="en-US" dirty="0" smtClean="0"/>
              <a:t>ertification of new skills</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3613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5004515" y="2141611"/>
            <a:ext cx="3863700" cy="2421420"/>
            <a:chOff x="5004515" y="2033993"/>
            <a:chExt cx="3863700" cy="2421420"/>
          </a:xfrm>
        </p:grpSpPr>
        <p:pic>
          <p:nvPicPr>
            <p:cNvPr id="6" name="Picture 5" descr="cloud.png"/>
            <p:cNvPicPr>
              <a:picLocks noChangeAspect="1"/>
            </p:cNvPicPr>
            <p:nvPr/>
          </p:nvPicPr>
          <p:blipFill rotWithShape="1">
            <a:blip r:embed="rId3">
              <a:extLst>
                <a:ext uri="{28A0092B-C50C-407E-A947-70E740481C1C}">
                  <a14:useLocalDpi xmlns:a14="http://schemas.microsoft.com/office/drawing/2010/main" val="0"/>
                </a:ext>
              </a:extLst>
            </a:blip>
            <a:srcRect l="9345" t="18981" r="7552" b="28938"/>
            <a:stretch/>
          </p:blipFill>
          <p:spPr>
            <a:xfrm>
              <a:off x="5004515" y="2033993"/>
              <a:ext cx="3863700" cy="2421420"/>
            </a:xfrm>
            <a:prstGeom prst="rect">
              <a:avLst/>
            </a:prstGeom>
          </p:spPr>
        </p:pic>
        <p:pic>
          <p:nvPicPr>
            <p:cNvPr id="7" name="Picture 6" descr="hal380.jpg"/>
            <p:cNvPicPr>
              <a:picLocks noChangeAspect="1"/>
            </p:cNvPicPr>
            <p:nvPr/>
          </p:nvPicPr>
          <p:blipFill rotWithShape="1">
            <a:blip r:embed="rId4">
              <a:extLst>
                <a:ext uri="{BEBA8EAE-BF5A-486C-A8C5-ECC9F3942E4B}">
                  <a14:imgProps xmlns:a14="http://schemas.microsoft.com/office/drawing/2010/main">
                    <a14:imgLayer r:embed="rId5">
                      <a14:imgEffect>
                        <a14:backgroundRemoval t="9825" b="85965" l="20789" r="77105"/>
                      </a14:imgEffect>
                    </a14:imgLayer>
                  </a14:imgProps>
                </a:ext>
                <a:ext uri="{28A0092B-C50C-407E-A947-70E740481C1C}">
                  <a14:useLocalDpi xmlns:a14="http://schemas.microsoft.com/office/drawing/2010/main" val="0"/>
                </a:ext>
              </a:extLst>
            </a:blip>
            <a:srcRect l="17588" t="8689" r="19053" b="11181"/>
            <a:stretch/>
          </p:blipFill>
          <p:spPr>
            <a:xfrm>
              <a:off x="5983892" y="2550562"/>
              <a:ext cx="1577080" cy="1495899"/>
            </a:xfrm>
            <a:prstGeom prst="rect">
              <a:avLst/>
            </a:prstGeom>
          </p:spPr>
        </p:pic>
      </p:grpSp>
      <p:pic>
        <p:nvPicPr>
          <p:cNvPr id="5" name="Picture 4" descr="453644955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36" y="2141611"/>
            <a:ext cx="3230280" cy="2163134"/>
          </a:xfrm>
          <a:prstGeom prst="roundRect">
            <a:avLst>
              <a:gd name="adj" fmla="val 10942"/>
            </a:avLst>
          </a:prstGeom>
          <a:solidFill>
            <a:srgbClr val="FFFFFF">
              <a:shade val="85000"/>
            </a:srgbClr>
          </a:solidFill>
          <a:ln>
            <a:noFill/>
          </a:ln>
          <a:effectLst>
            <a:reflection blurRad="12700" stA="38000" endPos="28000" dist="5000" dir="5400000" sy="-100000" algn="bl" rotWithShape="0"/>
          </a:effectLst>
        </p:spPr>
      </p:pic>
      <p:sp>
        <p:nvSpPr>
          <p:cNvPr id="9" name="Title 1"/>
          <p:cNvSpPr>
            <a:spLocks noGrp="1"/>
          </p:cNvSpPr>
          <p:nvPr>
            <p:ph type="title"/>
          </p:nvPr>
        </p:nvSpPr>
        <p:spPr>
          <a:xfrm>
            <a:off x="457200" y="0"/>
            <a:ext cx="8229600" cy="1143000"/>
          </a:xfrm>
        </p:spPr>
        <p:txBody>
          <a:bodyPr>
            <a:normAutofit/>
          </a:bodyPr>
          <a:lstStyle/>
          <a:p>
            <a:r>
              <a:rPr lang="en-US" dirty="0" smtClean="0"/>
              <a:t>TSL </a:t>
            </a:r>
            <a:r>
              <a:rPr lang="en-US" dirty="0"/>
              <a:t>c</a:t>
            </a:r>
            <a:r>
              <a:rPr lang="en-US" dirty="0" smtClean="0"/>
              <a:t>luster upgrades</a:t>
            </a:r>
            <a:endParaRPr lang="en-US" dirty="0"/>
          </a:p>
        </p:txBody>
      </p:sp>
      <p:sp>
        <p:nvSpPr>
          <p:cNvPr id="10" name="TextBox 9"/>
          <p:cNvSpPr txBox="1"/>
          <p:nvPr/>
        </p:nvSpPr>
        <p:spPr>
          <a:xfrm>
            <a:off x="75337" y="1601804"/>
            <a:ext cx="4649356" cy="369332"/>
          </a:xfrm>
          <a:prstGeom prst="rect">
            <a:avLst/>
          </a:prstGeom>
          <a:noFill/>
        </p:spPr>
        <p:txBody>
          <a:bodyPr wrap="square" rtlCol="0">
            <a:spAutoFit/>
          </a:bodyPr>
          <a:lstStyle/>
          <a:p>
            <a:r>
              <a:rPr lang="en-US" dirty="0"/>
              <a:t>m</a:t>
            </a:r>
            <a:r>
              <a:rPr lang="en-US" dirty="0" smtClean="0"/>
              <a:t>ove away from ownership of hardware</a:t>
            </a:r>
            <a:endParaRPr lang="en-US" dirty="0"/>
          </a:p>
        </p:txBody>
      </p:sp>
      <p:sp>
        <p:nvSpPr>
          <p:cNvPr id="11" name="TextBox 10"/>
          <p:cNvSpPr txBox="1"/>
          <p:nvPr/>
        </p:nvSpPr>
        <p:spPr>
          <a:xfrm>
            <a:off x="4828278" y="1653919"/>
            <a:ext cx="3943074" cy="369332"/>
          </a:xfrm>
          <a:prstGeom prst="rect">
            <a:avLst/>
          </a:prstGeom>
          <a:noFill/>
        </p:spPr>
        <p:txBody>
          <a:bodyPr wrap="square" rtlCol="0">
            <a:spAutoFit/>
          </a:bodyPr>
          <a:lstStyle/>
          <a:p>
            <a:r>
              <a:rPr lang="en-US" dirty="0"/>
              <a:t>t</a:t>
            </a:r>
            <a:r>
              <a:rPr lang="en-US" dirty="0" smtClean="0"/>
              <a:t>owards flexible, scalable, cloud-service</a:t>
            </a:r>
            <a:endParaRPr lang="en-US" dirty="0"/>
          </a:p>
        </p:txBody>
      </p:sp>
      <p:sp>
        <p:nvSpPr>
          <p:cNvPr id="12" name="TextBox 11"/>
          <p:cNvSpPr txBox="1"/>
          <p:nvPr/>
        </p:nvSpPr>
        <p:spPr>
          <a:xfrm>
            <a:off x="5655639" y="4907413"/>
            <a:ext cx="2728267" cy="923330"/>
          </a:xfrm>
          <a:prstGeom prst="rect">
            <a:avLst/>
          </a:prstGeom>
          <a:noFill/>
        </p:spPr>
        <p:txBody>
          <a:bodyPr wrap="square" rtlCol="0">
            <a:spAutoFit/>
          </a:bodyPr>
          <a:lstStyle/>
          <a:p>
            <a:r>
              <a:rPr lang="en-US" dirty="0" smtClean="0"/>
              <a:t>160 x 128Gb RAM cores</a:t>
            </a:r>
          </a:p>
          <a:p>
            <a:r>
              <a:rPr lang="en-US" dirty="0" smtClean="0"/>
              <a:t>32 x 256Gb RAM cores</a:t>
            </a:r>
          </a:p>
          <a:p>
            <a:r>
              <a:rPr lang="en-US" dirty="0" smtClean="0"/>
              <a:t>70 Tb storage</a:t>
            </a:r>
            <a:endParaRPr lang="en-US" dirty="0"/>
          </a:p>
        </p:txBody>
      </p:sp>
      <p:sp>
        <p:nvSpPr>
          <p:cNvPr id="13" name="TextBox 12"/>
          <p:cNvSpPr txBox="1"/>
          <p:nvPr/>
        </p:nvSpPr>
        <p:spPr>
          <a:xfrm>
            <a:off x="609802" y="4907413"/>
            <a:ext cx="2728267" cy="923330"/>
          </a:xfrm>
          <a:prstGeom prst="rect">
            <a:avLst/>
          </a:prstGeom>
          <a:noFill/>
        </p:spPr>
        <p:txBody>
          <a:bodyPr wrap="square" rtlCol="0">
            <a:spAutoFit/>
          </a:bodyPr>
          <a:lstStyle/>
          <a:p>
            <a:r>
              <a:rPr lang="en-US" dirty="0" smtClean="0"/>
              <a:t>60 x 4 – 32Gb RAM cores</a:t>
            </a:r>
          </a:p>
          <a:p>
            <a:r>
              <a:rPr lang="en-US" dirty="0"/>
              <a:t>8</a:t>
            </a:r>
            <a:r>
              <a:rPr lang="en-US" dirty="0" smtClean="0"/>
              <a:t> x 128Gb RAM cores</a:t>
            </a:r>
          </a:p>
          <a:p>
            <a:r>
              <a:rPr lang="en-US" dirty="0" smtClean="0"/>
              <a:t>21 Tb storage</a:t>
            </a:r>
            <a:endParaRPr lang="en-US" dirty="0"/>
          </a:p>
        </p:txBody>
      </p:sp>
      <p:sp>
        <p:nvSpPr>
          <p:cNvPr id="14" name="TextBox 13"/>
          <p:cNvSpPr txBox="1"/>
          <p:nvPr/>
        </p:nvSpPr>
        <p:spPr>
          <a:xfrm>
            <a:off x="5655639" y="5938837"/>
            <a:ext cx="3212576" cy="369332"/>
          </a:xfrm>
          <a:prstGeom prst="rect">
            <a:avLst/>
          </a:prstGeom>
          <a:noFill/>
        </p:spPr>
        <p:txBody>
          <a:bodyPr wrap="square" rtlCol="0">
            <a:spAutoFit/>
          </a:bodyPr>
          <a:lstStyle/>
          <a:p>
            <a:r>
              <a:rPr lang="en-US" dirty="0"/>
              <a:t>i</a:t>
            </a:r>
            <a:r>
              <a:rPr lang="en-US" dirty="0" smtClean="0"/>
              <a:t>ncrementally expandable </a:t>
            </a:r>
            <a:endParaRPr lang="en-US" dirty="0"/>
          </a:p>
        </p:txBody>
      </p:sp>
    </p:spTree>
    <p:extLst>
      <p:ext uri="{BB962C8B-B14F-4D97-AF65-F5344CB8AC3E}">
        <p14:creationId xmlns:p14="http://schemas.microsoft.com/office/powerpoint/2010/main" val="189982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1888132"/>
            <a:ext cx="7772400" cy="4855567"/>
          </a:xfrm>
          <a:prstGeom prst="rect">
            <a:avLst/>
          </a:prstGeom>
        </p:spPr>
      </p:pic>
      <p:sp>
        <p:nvSpPr>
          <p:cNvPr id="2" name="Title 1"/>
          <p:cNvSpPr>
            <a:spLocks noGrp="1"/>
          </p:cNvSpPr>
          <p:nvPr>
            <p:ph type="title"/>
          </p:nvPr>
        </p:nvSpPr>
        <p:spPr>
          <a:xfrm>
            <a:off x="457200" y="0"/>
            <a:ext cx="8229600" cy="939800"/>
          </a:xfrm>
        </p:spPr>
        <p:txBody>
          <a:bodyPr/>
          <a:lstStyle/>
          <a:p>
            <a:r>
              <a:rPr lang="en-US" dirty="0" smtClean="0"/>
              <a:t>Does it work?</a:t>
            </a:r>
            <a:endParaRPr lang="en-US" dirty="0"/>
          </a:p>
        </p:txBody>
      </p:sp>
      <p:sp>
        <p:nvSpPr>
          <p:cNvPr id="6" name="TextBox 5"/>
          <p:cNvSpPr txBox="1"/>
          <p:nvPr/>
        </p:nvSpPr>
        <p:spPr>
          <a:xfrm>
            <a:off x="2120900" y="1480066"/>
            <a:ext cx="1304000" cy="369332"/>
          </a:xfrm>
          <a:prstGeom prst="rect">
            <a:avLst/>
          </a:prstGeom>
          <a:noFill/>
        </p:spPr>
        <p:txBody>
          <a:bodyPr wrap="none" rtlCol="0">
            <a:spAutoFit/>
          </a:bodyPr>
          <a:lstStyle/>
          <a:p>
            <a:r>
              <a:rPr lang="en-US" dirty="0" smtClean="0"/>
              <a:t>Cluster Jobs</a:t>
            </a:r>
            <a:endParaRPr lang="en-US" dirty="0"/>
          </a:p>
        </p:txBody>
      </p:sp>
      <p:sp>
        <p:nvSpPr>
          <p:cNvPr id="7" name="TextBox 6"/>
          <p:cNvSpPr txBox="1"/>
          <p:nvPr/>
        </p:nvSpPr>
        <p:spPr>
          <a:xfrm>
            <a:off x="5816600" y="1500266"/>
            <a:ext cx="2544286" cy="369332"/>
          </a:xfrm>
          <a:prstGeom prst="rect">
            <a:avLst/>
          </a:prstGeom>
          <a:noFill/>
        </p:spPr>
        <p:txBody>
          <a:bodyPr wrap="none" rtlCol="0">
            <a:spAutoFit/>
          </a:bodyPr>
          <a:lstStyle/>
          <a:p>
            <a:r>
              <a:rPr lang="en-US" dirty="0" smtClean="0"/>
              <a:t>Projects and Researchers</a:t>
            </a:r>
            <a:endParaRPr lang="en-US" dirty="0"/>
          </a:p>
        </p:txBody>
      </p:sp>
    </p:spTree>
    <p:extLst>
      <p:ext uri="{BB962C8B-B14F-4D97-AF65-F5344CB8AC3E}">
        <p14:creationId xmlns:p14="http://schemas.microsoft.com/office/powerpoint/2010/main" val="385268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6800"/>
          <a:stretch/>
        </p:blipFill>
        <p:spPr>
          <a:xfrm>
            <a:off x="825500" y="1435100"/>
            <a:ext cx="7493000" cy="5283200"/>
          </a:xfrm>
          <a:prstGeom prst="rect">
            <a:avLst/>
          </a:prstGeom>
        </p:spPr>
      </p:pic>
      <p:sp>
        <p:nvSpPr>
          <p:cNvPr id="6" name="TextBox 5"/>
          <p:cNvSpPr txBox="1"/>
          <p:nvPr/>
        </p:nvSpPr>
        <p:spPr>
          <a:xfrm>
            <a:off x="736977" y="415498"/>
            <a:ext cx="7581523" cy="830997"/>
          </a:xfrm>
          <a:prstGeom prst="rect">
            <a:avLst/>
          </a:prstGeom>
          <a:noFill/>
        </p:spPr>
        <p:txBody>
          <a:bodyPr wrap="none" rtlCol="0">
            <a:spAutoFit/>
          </a:bodyPr>
          <a:lstStyle/>
          <a:p>
            <a:r>
              <a:rPr lang="en-US" sz="4800" b="1" dirty="0" smtClean="0">
                <a:latin typeface="Arial Black"/>
                <a:cs typeface="Arial Black"/>
              </a:rPr>
              <a:t>UNSER HERR FALSCH</a:t>
            </a:r>
            <a:endParaRPr lang="en-US" sz="4800" b="1" dirty="0">
              <a:latin typeface="Arial Black"/>
              <a:cs typeface="Arial Black"/>
            </a:endParaRPr>
          </a:p>
        </p:txBody>
      </p:sp>
    </p:spTree>
    <p:extLst>
      <p:ext uri="{BB962C8B-B14F-4D97-AF65-F5344CB8AC3E}">
        <p14:creationId xmlns:p14="http://schemas.microsoft.com/office/powerpoint/2010/main" val="396416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ftware-carpen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241300"/>
            <a:ext cx="7645400" cy="3048000"/>
          </a:xfrm>
          <a:prstGeom prst="rect">
            <a:avLst/>
          </a:prstGeom>
        </p:spPr>
      </p:pic>
      <p:sp>
        <p:nvSpPr>
          <p:cNvPr id="5" name="Rectangle 4"/>
          <p:cNvSpPr/>
          <p:nvPr/>
        </p:nvSpPr>
        <p:spPr>
          <a:xfrm>
            <a:off x="1743415" y="3600559"/>
            <a:ext cx="5668940" cy="584776"/>
          </a:xfrm>
          <a:prstGeom prst="rect">
            <a:avLst/>
          </a:prstGeom>
        </p:spPr>
        <p:txBody>
          <a:bodyPr wrap="none">
            <a:spAutoFit/>
          </a:bodyPr>
          <a:lstStyle/>
          <a:p>
            <a:r>
              <a:rPr lang="en-US" sz="3200" dirty="0"/>
              <a:t>Lab skills for scientific computing</a:t>
            </a:r>
          </a:p>
        </p:txBody>
      </p:sp>
      <p:sp>
        <p:nvSpPr>
          <p:cNvPr id="6" name="Rectangle 5"/>
          <p:cNvSpPr/>
          <p:nvPr/>
        </p:nvSpPr>
        <p:spPr>
          <a:xfrm>
            <a:off x="1743414" y="4508500"/>
            <a:ext cx="6143286" cy="830997"/>
          </a:xfrm>
          <a:prstGeom prst="rect">
            <a:avLst/>
          </a:prstGeom>
        </p:spPr>
        <p:txBody>
          <a:bodyPr wrap="square">
            <a:spAutoFit/>
          </a:bodyPr>
          <a:lstStyle/>
          <a:p>
            <a:r>
              <a:rPr lang="en-US" sz="2400" dirty="0" smtClean="0"/>
              <a:t>“We </a:t>
            </a:r>
            <a:r>
              <a:rPr lang="en-US" sz="2400" dirty="0"/>
              <a:t>save researchers a day a week</a:t>
            </a:r>
          </a:p>
          <a:p>
            <a:r>
              <a:rPr lang="en-US" sz="2400" dirty="0"/>
              <a:t>for the rest of their </a:t>
            </a:r>
            <a:r>
              <a:rPr lang="en-US" sz="2400" dirty="0" smtClean="0"/>
              <a:t>careers”</a:t>
            </a:r>
            <a:endParaRPr lang="en-US" sz="2400" dirty="0"/>
          </a:p>
        </p:txBody>
      </p:sp>
      <p:sp>
        <p:nvSpPr>
          <p:cNvPr id="2" name="TextBox 1"/>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659750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5300" y="2274838"/>
            <a:ext cx="4572000" cy="2062103"/>
          </a:xfrm>
          <a:prstGeom prst="rect">
            <a:avLst/>
          </a:prstGeom>
        </p:spPr>
        <p:txBody>
          <a:bodyPr>
            <a:spAutoFit/>
          </a:bodyPr>
          <a:lstStyle/>
          <a:p>
            <a:r>
              <a:rPr lang="en-US" sz="3200" dirty="0"/>
              <a:t>Unix shell</a:t>
            </a:r>
          </a:p>
          <a:p>
            <a:r>
              <a:rPr lang="en-US" sz="3200" dirty="0" err="1"/>
              <a:t>Git</a:t>
            </a:r>
            <a:r>
              <a:rPr lang="en-US" sz="3200" dirty="0"/>
              <a:t> / </a:t>
            </a:r>
            <a:r>
              <a:rPr lang="en-US" sz="3200" dirty="0" err="1"/>
              <a:t>GitHub</a:t>
            </a:r>
            <a:endParaRPr lang="en-US" sz="3200" dirty="0"/>
          </a:p>
          <a:p>
            <a:r>
              <a:rPr lang="en-US" sz="3200" dirty="0"/>
              <a:t>Python (or R)</a:t>
            </a:r>
          </a:p>
          <a:p>
            <a:r>
              <a:rPr lang="en-US" sz="3200" dirty="0" smtClean="0"/>
              <a:t>SQL</a:t>
            </a:r>
            <a:endParaRPr lang="en-US" sz="3200" dirty="0"/>
          </a:p>
        </p:txBody>
      </p:sp>
      <p:sp>
        <p:nvSpPr>
          <p:cNvPr id="5" name="Rectangle 4"/>
          <p:cNvSpPr/>
          <p:nvPr/>
        </p:nvSpPr>
        <p:spPr>
          <a:xfrm>
            <a:off x="4699000" y="2274838"/>
            <a:ext cx="4572000" cy="2062103"/>
          </a:xfrm>
          <a:prstGeom prst="rect">
            <a:avLst/>
          </a:prstGeom>
        </p:spPr>
        <p:txBody>
          <a:bodyPr>
            <a:spAutoFit/>
          </a:bodyPr>
          <a:lstStyle/>
          <a:p>
            <a:r>
              <a:rPr lang="en-US" sz="3200" dirty="0"/>
              <a:t>task automation</a:t>
            </a:r>
          </a:p>
          <a:p>
            <a:r>
              <a:rPr lang="en-US" sz="3200" dirty="0"/>
              <a:t>tracking and sharing</a:t>
            </a:r>
          </a:p>
          <a:p>
            <a:r>
              <a:rPr lang="en-US" sz="3200" dirty="0"/>
              <a:t>modularization</a:t>
            </a:r>
          </a:p>
          <a:p>
            <a:r>
              <a:rPr lang="en-US" sz="3200" dirty="0"/>
              <a:t>structured data</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4424988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vious-bootcam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6460"/>
            <a:ext cx="9144000" cy="505968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5863317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0800" y="1673136"/>
            <a:ext cx="6096000" cy="2062103"/>
          </a:xfrm>
          <a:prstGeom prst="rect">
            <a:avLst/>
          </a:prstGeom>
        </p:spPr>
        <p:txBody>
          <a:bodyPr wrap="square">
            <a:spAutoFit/>
          </a:bodyPr>
          <a:lstStyle/>
          <a:p>
            <a:r>
              <a:rPr lang="en-US" sz="3200" dirty="0"/>
              <a:t>Lesson </a:t>
            </a:r>
            <a:r>
              <a:rPr lang="en-US" sz="3200" dirty="0" smtClean="0"/>
              <a:t>1</a:t>
            </a:r>
            <a:r>
              <a:rPr lang="en-US" sz="3200" dirty="0"/>
              <a:t>:</a:t>
            </a:r>
          </a:p>
          <a:p>
            <a:r>
              <a:rPr lang="en-US" sz="3200" dirty="0"/>
              <a:t>Most scientists think of </a:t>
            </a:r>
            <a:r>
              <a:rPr lang="en-US" sz="3200" dirty="0" smtClean="0"/>
              <a:t>programming as </a:t>
            </a:r>
            <a:r>
              <a:rPr lang="en-US" sz="3200" dirty="0"/>
              <a:t>a tax they have to </a:t>
            </a:r>
            <a:r>
              <a:rPr lang="en-US" sz="3200" dirty="0" smtClean="0"/>
              <a:t>pay in </a:t>
            </a:r>
            <a:r>
              <a:rPr lang="en-US" sz="3200" dirty="0"/>
              <a:t>order to do science.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7989215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5900" y="1721535"/>
            <a:ext cx="4572000" cy="1077218"/>
          </a:xfrm>
          <a:prstGeom prst="rect">
            <a:avLst/>
          </a:prstGeom>
        </p:spPr>
        <p:txBody>
          <a:bodyPr>
            <a:spAutoFit/>
          </a:bodyPr>
          <a:lstStyle/>
          <a:p>
            <a:r>
              <a:rPr lang="en-US" sz="3200" dirty="0"/>
              <a:t>Lesson </a:t>
            </a:r>
            <a:r>
              <a:rPr lang="en-US" sz="3200" dirty="0" smtClean="0"/>
              <a:t>2</a:t>
            </a:r>
            <a:r>
              <a:rPr lang="en-US" sz="3200" dirty="0"/>
              <a:t>:</a:t>
            </a:r>
          </a:p>
          <a:p>
            <a:r>
              <a:rPr lang="en-US" sz="3200" dirty="0"/>
              <a:t>The curriculum is full</a:t>
            </a:r>
            <a:r>
              <a:rPr lang="en-US" dirty="0"/>
              <a:t>.</a:t>
            </a:r>
          </a:p>
        </p:txBody>
      </p:sp>
      <p:sp>
        <p:nvSpPr>
          <p:cNvPr id="5" name="Rectangle 4"/>
          <p:cNvSpPr/>
          <p:nvPr/>
        </p:nvSpPr>
        <p:spPr>
          <a:xfrm>
            <a:off x="1485900" y="3437572"/>
            <a:ext cx="3581216" cy="369332"/>
          </a:xfrm>
          <a:prstGeom prst="rect">
            <a:avLst/>
          </a:prstGeom>
        </p:spPr>
        <p:txBody>
          <a:bodyPr wrap="none">
            <a:spAutoFit/>
          </a:bodyPr>
          <a:lstStyle/>
          <a:p>
            <a:r>
              <a:rPr lang="en-US" dirty="0"/>
              <a:t>f1000research.com/articles/3-62/v1</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3526272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9900" y="1810435"/>
            <a:ext cx="4572000" cy="2062103"/>
          </a:xfrm>
          <a:prstGeom prst="rect">
            <a:avLst/>
          </a:prstGeom>
        </p:spPr>
        <p:txBody>
          <a:bodyPr>
            <a:spAutoFit/>
          </a:bodyPr>
          <a:lstStyle/>
          <a:p>
            <a:r>
              <a:rPr lang="en-US" sz="3200" dirty="0" smtClean="0"/>
              <a:t>Lesson 3</a:t>
            </a:r>
          </a:p>
          <a:p>
            <a:r>
              <a:rPr lang="en-US" sz="3200" dirty="0" smtClean="0"/>
              <a:t>We </a:t>
            </a:r>
            <a:r>
              <a:rPr lang="en-US" sz="3200" dirty="0"/>
              <a:t>know a lot about how people </a:t>
            </a:r>
            <a:r>
              <a:rPr lang="en-US" sz="3200" dirty="0" smtClean="0"/>
              <a:t>learn and </a:t>
            </a:r>
            <a:r>
              <a:rPr lang="en-US" sz="3200" dirty="0"/>
              <a:t>how to teach </a:t>
            </a:r>
            <a:r>
              <a:rPr lang="en-US" sz="3200" dirty="0" smtClean="0"/>
              <a:t>them</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9170465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te_fontana_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 y="357540"/>
            <a:ext cx="9156087" cy="6226139"/>
          </a:xfrm>
          <a:prstGeom prst="rect">
            <a:avLst/>
          </a:prstGeom>
        </p:spPr>
      </p:pic>
    </p:spTree>
    <p:extLst>
      <p:ext uri="{BB962C8B-B14F-4D97-AF65-F5344CB8AC3E}">
        <p14:creationId xmlns:p14="http://schemas.microsoft.com/office/powerpoint/2010/main" val="23765117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x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65100"/>
            <a:ext cx="6350000" cy="635000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4979905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0" y="647680"/>
            <a:ext cx="7607300" cy="5016757"/>
          </a:xfrm>
          <a:prstGeom prst="rect">
            <a:avLst/>
          </a:prstGeom>
        </p:spPr>
        <p:txBody>
          <a:bodyPr wrap="square">
            <a:spAutoFit/>
          </a:bodyPr>
          <a:lstStyle/>
          <a:p>
            <a:r>
              <a:rPr lang="en-US" sz="3200" dirty="0"/>
              <a:t>http://</a:t>
            </a:r>
            <a:r>
              <a:rPr lang="en-US" sz="3200" dirty="0" err="1"/>
              <a:t>tinyurl.com</a:t>
            </a:r>
            <a:r>
              <a:rPr lang="en-US" sz="3200" dirty="0"/>
              <a:t>/</a:t>
            </a:r>
            <a:r>
              <a:rPr lang="en-US" sz="3200" dirty="0" err="1"/>
              <a:t>hattie</a:t>
            </a:r>
            <a:r>
              <a:rPr lang="en-US" sz="3200" dirty="0"/>
              <a:t>-effect-sizes</a:t>
            </a:r>
          </a:p>
          <a:p>
            <a:r>
              <a:rPr lang="en-US" sz="3200" dirty="0"/>
              <a:t>Shifting schools:	</a:t>
            </a:r>
            <a:r>
              <a:rPr lang="en-US" sz="3200" dirty="0" smtClean="0"/>
              <a:t>                                        - 0.34</a:t>
            </a:r>
            <a:endParaRPr lang="en-US" sz="3200" dirty="0"/>
          </a:p>
          <a:p>
            <a:r>
              <a:rPr lang="en-US" sz="3200" dirty="0"/>
              <a:t>Web-based learning:		</a:t>
            </a:r>
            <a:r>
              <a:rPr lang="en-US" sz="3200" dirty="0" smtClean="0"/>
              <a:t>                            0.09</a:t>
            </a:r>
            <a:endParaRPr lang="en-US" sz="3200" dirty="0"/>
          </a:p>
          <a:p>
            <a:r>
              <a:rPr lang="en-US" sz="3200" dirty="0"/>
              <a:t>Teacher subject matter knowledge:		</a:t>
            </a:r>
            <a:r>
              <a:rPr lang="en-US" sz="3200" dirty="0" smtClean="0"/>
              <a:t>   0.12</a:t>
            </a:r>
            <a:endParaRPr lang="en-US" sz="3200" dirty="0"/>
          </a:p>
          <a:p>
            <a:r>
              <a:rPr lang="en-US" sz="3200" dirty="0"/>
              <a:t>Class size:		</a:t>
            </a:r>
            <a:r>
              <a:rPr lang="en-US" sz="3200" dirty="0" smtClean="0"/>
              <a:t>                                                0.21</a:t>
            </a:r>
            <a:endParaRPr lang="en-US" sz="3200" dirty="0"/>
          </a:p>
          <a:p>
            <a:r>
              <a:rPr lang="en-US" sz="3200" dirty="0"/>
              <a:t>Motivation:		</a:t>
            </a:r>
            <a:r>
              <a:rPr lang="en-US" sz="3200" dirty="0" smtClean="0"/>
              <a:t>                                           0.48</a:t>
            </a:r>
            <a:endParaRPr lang="en-US" sz="3200" dirty="0"/>
          </a:p>
          <a:p>
            <a:r>
              <a:rPr lang="en-US" sz="3200" dirty="0"/>
              <a:t>Concept mapping:		</a:t>
            </a:r>
            <a:r>
              <a:rPr lang="en-US" sz="3200" dirty="0" smtClean="0"/>
              <a:t>                                 0.52</a:t>
            </a:r>
            <a:endParaRPr lang="en-US" sz="3200" dirty="0"/>
          </a:p>
          <a:p>
            <a:r>
              <a:rPr lang="en-US" sz="3200" dirty="0"/>
              <a:t>Peer tutoring:		</a:t>
            </a:r>
            <a:r>
              <a:rPr lang="en-US" sz="3200" dirty="0" smtClean="0"/>
              <a:t>                                      0.55</a:t>
            </a:r>
            <a:endParaRPr lang="en-US" sz="3200" dirty="0"/>
          </a:p>
          <a:p>
            <a:r>
              <a:rPr lang="en-US" sz="3200" dirty="0"/>
              <a:t>Formative evaluation for teachers:		</a:t>
            </a:r>
            <a:r>
              <a:rPr lang="en-US" sz="3200" dirty="0" smtClean="0"/>
              <a:t>   0.70</a:t>
            </a:r>
            <a:endParaRPr lang="en-US" sz="3200" dirty="0"/>
          </a:p>
          <a:p>
            <a:r>
              <a:rPr lang="en-US" sz="3200" dirty="0"/>
              <a:t>Absence of disruptive students:		</a:t>
            </a:r>
            <a:r>
              <a:rPr lang="en-US" sz="3200" dirty="0" smtClean="0"/>
              <a:t>        0.86</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0895509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441139"/>
            <a:ext cx="4572000" cy="1569660"/>
          </a:xfrm>
          <a:prstGeom prst="rect">
            <a:avLst/>
          </a:prstGeom>
        </p:spPr>
        <p:txBody>
          <a:bodyPr>
            <a:spAutoFit/>
          </a:bodyPr>
          <a:lstStyle/>
          <a:p>
            <a:r>
              <a:rPr lang="en-US" sz="3200" dirty="0"/>
              <a:t>Lesson </a:t>
            </a:r>
            <a:r>
              <a:rPr lang="en-US" sz="3200" dirty="0" smtClean="0"/>
              <a:t>4</a:t>
            </a:r>
            <a:endParaRPr lang="en-US" sz="3200" dirty="0"/>
          </a:p>
          <a:p>
            <a:r>
              <a:rPr lang="en-US" sz="3200" dirty="0"/>
              <a:t>Most people would rather fail than change.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27614317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2400" y="622300"/>
            <a:ext cx="5567187" cy="369332"/>
          </a:xfrm>
          <a:prstGeom prst="rect">
            <a:avLst/>
          </a:prstGeom>
          <a:noFill/>
        </p:spPr>
        <p:txBody>
          <a:bodyPr wrap="none" rtlCol="0">
            <a:spAutoFit/>
          </a:bodyPr>
          <a:lstStyle/>
          <a:p>
            <a:r>
              <a:rPr lang="en-US" dirty="0"/>
              <a:t>http://software-</a:t>
            </a:r>
            <a:r>
              <a:rPr lang="en-US" dirty="0" err="1"/>
              <a:t>carpentry.org</a:t>
            </a:r>
            <a:r>
              <a:rPr lang="en-US" dirty="0"/>
              <a:t>/pages/</a:t>
            </a:r>
            <a:r>
              <a:rPr lang="en-US" dirty="0" err="1"/>
              <a:t>training.html#teach</a:t>
            </a:r>
            <a:endParaRPr lang="en-US" dirty="0"/>
          </a:p>
        </p:txBody>
      </p:sp>
      <p:pic>
        <p:nvPicPr>
          <p:cNvPr id="4" name="Picture 3"/>
          <p:cNvPicPr>
            <a:picLocks noChangeAspect="1"/>
          </p:cNvPicPr>
          <p:nvPr/>
        </p:nvPicPr>
        <p:blipFill>
          <a:blip r:embed="rId3"/>
          <a:stretch>
            <a:fillRect/>
          </a:stretch>
        </p:blipFill>
        <p:spPr>
          <a:xfrm>
            <a:off x="863600" y="1534562"/>
            <a:ext cx="7656038" cy="4434438"/>
          </a:xfrm>
          <a:prstGeom prst="rect">
            <a:avLst/>
          </a:prstGeom>
        </p:spPr>
      </p:pic>
    </p:spTree>
    <p:extLst>
      <p:ext uri="{BB962C8B-B14F-4D97-AF65-F5344CB8AC3E}">
        <p14:creationId xmlns:p14="http://schemas.microsoft.com/office/powerpoint/2010/main" val="40809279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3200" y="1270000"/>
            <a:ext cx="5562600" cy="2062103"/>
          </a:xfrm>
          <a:prstGeom prst="rect">
            <a:avLst/>
          </a:prstGeom>
          <a:noFill/>
        </p:spPr>
        <p:txBody>
          <a:bodyPr wrap="square" rtlCol="0">
            <a:spAutoFit/>
          </a:bodyPr>
          <a:lstStyle/>
          <a:p>
            <a:r>
              <a:rPr lang="en-US" sz="3200" dirty="0" smtClean="0"/>
              <a:t>A problem</a:t>
            </a:r>
          </a:p>
          <a:p>
            <a:r>
              <a:rPr lang="en-US" sz="3200" dirty="0" smtClean="0"/>
              <a:t>We need to measure stuff to show that all this is working.</a:t>
            </a:r>
          </a:p>
          <a:p>
            <a:r>
              <a:rPr lang="en-US" sz="3200" dirty="0" smtClean="0"/>
              <a:t>We need answers for funders.</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9804498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HIGHLY USED SOFTWARE</a:t>
            </a:r>
          </a:p>
          <a:p>
            <a:pPr algn="ctr"/>
            <a:r>
              <a:rPr lang="en-US" dirty="0" smtClean="0">
                <a:solidFill>
                  <a:schemeClr val="tx1"/>
                </a:solidFill>
                <a:latin typeface="Arial"/>
                <a:cs typeface="Arial"/>
              </a:rPr>
              <a:t>over 35,000 downloads</a:t>
            </a:r>
            <a:endParaRPr lang="en-US" dirty="0">
              <a:solidFill>
                <a:schemeClr val="tx1"/>
              </a:solidFill>
              <a:latin typeface="Arial"/>
              <a:cs typeface="Arial"/>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931745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1829711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197600"/>
            <a:ext cx="9144000" cy="6604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Esche</a:t>
            </a:r>
            <a:r>
              <a:rPr lang="en-US" sz="3600" dirty="0" smtClean="0">
                <a:latin typeface="Helvetica"/>
                <a:cs typeface="Helvetica"/>
              </a:rPr>
              <a:t>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523220"/>
          </a:xfrm>
          <a:prstGeom prst="rect">
            <a:avLst/>
          </a:prstGeom>
          <a:noFill/>
        </p:spPr>
        <p:txBody>
          <a:bodyPr wrap="square" rtlCol="0">
            <a:spAutoFit/>
          </a:bodyPr>
          <a:lstStyle/>
          <a:p>
            <a:pPr algn="ctr"/>
            <a:r>
              <a:rPr lang="en-US" sz="2800" i="1" dirty="0" smtClean="0">
                <a:solidFill>
                  <a:srgbClr val="FFFFFF"/>
                </a:solidFill>
                <a:latin typeface="Helvetica"/>
                <a:cs typeface="Helvetica"/>
              </a:rPr>
              <a:t>Hymenoscyphus </a:t>
            </a:r>
            <a:r>
              <a:rPr lang="en-US" sz="2800" i="1" dirty="0" err="1" smtClean="0">
                <a:solidFill>
                  <a:srgbClr val="FFFFFF"/>
                </a:solidFill>
                <a:latin typeface="Helvetica"/>
                <a:cs typeface="Helvetica"/>
              </a:rPr>
              <a:t>fraxineus</a:t>
            </a:r>
            <a:endParaRPr lang="en-US" sz="2800" i="1" dirty="0" smtClean="0">
              <a:solidFill>
                <a:srgbClr val="FFFFFF"/>
              </a:solidFill>
              <a:latin typeface="Helvetica"/>
              <a:cs typeface="Helvetica"/>
            </a:endParaRPr>
          </a:p>
        </p:txBody>
      </p:sp>
    </p:spTree>
    <p:extLst>
      <p:ext uri="{BB962C8B-B14F-4D97-AF65-F5344CB8AC3E}">
        <p14:creationId xmlns:p14="http://schemas.microsoft.com/office/powerpoint/2010/main" val="30941293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3171396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20900" y="0"/>
            <a:ext cx="4891787" cy="6858000"/>
          </a:xfrm>
          <a:prstGeom prst="rect">
            <a:avLst/>
          </a:prstGeom>
        </p:spPr>
      </p:pic>
    </p:spTree>
    <p:extLst>
      <p:ext uri="{BB962C8B-B14F-4D97-AF65-F5344CB8AC3E}">
        <p14:creationId xmlns:p14="http://schemas.microsoft.com/office/powerpoint/2010/main" val="406267353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761081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2699928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67732794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360613355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625538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369566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648253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55732080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5375405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428978012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81638796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00" y="0"/>
            <a:ext cx="8229600" cy="1143000"/>
          </a:xfrm>
        </p:spPr>
        <p:txBody>
          <a:bodyPr/>
          <a:lstStyle/>
          <a:p>
            <a:r>
              <a:rPr lang="en-US" dirty="0" smtClean="0"/>
              <a:t>Fully </a:t>
            </a:r>
            <a:r>
              <a:rPr lang="en-US" dirty="0" err="1" smtClean="0"/>
              <a:t>ReSTful</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25363709"/>
              </p:ext>
            </p:extLst>
          </p:nvPr>
        </p:nvGraphicFramePr>
        <p:xfrm>
          <a:off x="457200" y="4512378"/>
          <a:ext cx="8471792" cy="2261616"/>
        </p:xfrm>
        <a:graphic>
          <a:graphicData uri="http://schemas.openxmlformats.org/drawingml/2006/table">
            <a:tbl>
              <a:tblPr firstRow="1" bandRow="1">
                <a:tableStyleId>{5C22544A-7EE6-4342-B048-85BDC9FD1C3A}</a:tableStyleId>
              </a:tblPr>
              <a:tblGrid>
                <a:gridCol w="2013099"/>
                <a:gridCol w="2432495"/>
                <a:gridCol w="4026198"/>
              </a:tblGrid>
              <a:tr h="525112">
                <a:tc>
                  <a:txBody>
                    <a:bodyPr/>
                    <a:lstStyle/>
                    <a:p>
                      <a:r>
                        <a:rPr lang="en-US" sz="3200" dirty="0" smtClean="0">
                          <a:solidFill>
                            <a:srgbClr val="333333"/>
                          </a:solidFill>
                        </a:rPr>
                        <a:t>Name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Language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Libraries</a:t>
                      </a:r>
                      <a:endParaRPr lang="en-US" sz="3200" dirty="0">
                        <a:solidFill>
                          <a:srgbClr val="333333"/>
                        </a:solidFill>
                      </a:endParaRPr>
                    </a:p>
                  </a:txBody>
                  <a:tcPr>
                    <a:solidFill>
                      <a:srgbClr val="EFEFEF"/>
                    </a:solidFill>
                  </a:tcPr>
                </a:tc>
              </a:tr>
              <a:tr h="359287">
                <a:tc>
                  <a:txBody>
                    <a:bodyPr/>
                    <a:lstStyle/>
                    <a:p>
                      <a:r>
                        <a:rPr lang="en-US" sz="2000" dirty="0" err="1" smtClean="0"/>
                        <a:t>GeeFu</a:t>
                      </a:r>
                      <a:r>
                        <a:rPr lang="en-US" sz="2000" baseline="0" dirty="0" smtClean="0"/>
                        <a:t> Core</a:t>
                      </a:r>
                      <a:endParaRPr lang="en-US" sz="2000" dirty="0"/>
                    </a:p>
                  </a:txBody>
                  <a:tcPr>
                    <a:solidFill>
                      <a:srgbClr val="F3F3F3"/>
                    </a:solidFill>
                  </a:tcPr>
                </a:tc>
                <a:tc>
                  <a:txBody>
                    <a:bodyPr/>
                    <a:lstStyle/>
                    <a:p>
                      <a:r>
                        <a:rPr lang="en-US" sz="2000" dirty="0" smtClean="0"/>
                        <a:t>Ruby</a:t>
                      </a:r>
                      <a:endParaRPr lang="en-US" sz="2000" dirty="0"/>
                    </a:p>
                  </a:txBody>
                  <a:tcPr>
                    <a:solidFill>
                      <a:srgbClr val="F3F3F3"/>
                    </a:solidFill>
                  </a:tcPr>
                </a:tc>
                <a:tc>
                  <a:txBody>
                    <a:bodyPr/>
                    <a:lstStyle/>
                    <a:p>
                      <a:r>
                        <a:rPr lang="en-US" sz="2000" dirty="0" smtClean="0"/>
                        <a:t>Rails, Bio-</a:t>
                      </a:r>
                      <a:r>
                        <a:rPr lang="en-US" sz="2000" dirty="0" err="1" smtClean="0"/>
                        <a:t>SVGenes</a:t>
                      </a:r>
                      <a:r>
                        <a:rPr lang="en-US" sz="2000" dirty="0" smtClean="0"/>
                        <a:t>, Gollum</a:t>
                      </a:r>
                      <a:endParaRPr lang="en-US" sz="2000" dirty="0"/>
                    </a:p>
                  </a:txBody>
                  <a:tcPr>
                    <a:solidFill>
                      <a:srgbClr val="F3F3F3"/>
                    </a:solidFill>
                  </a:tcPr>
                </a:tc>
              </a:tr>
              <a:tr h="359287">
                <a:tc>
                  <a:txBody>
                    <a:bodyPr/>
                    <a:lstStyle/>
                    <a:p>
                      <a:r>
                        <a:rPr lang="en-US" sz="2000" dirty="0" err="1" smtClean="0"/>
                        <a:t>WebApollo</a:t>
                      </a:r>
                      <a:endParaRPr lang="en-US" sz="2000" dirty="0"/>
                    </a:p>
                  </a:txBody>
                  <a:tcPr>
                    <a:solidFill>
                      <a:srgbClr val="F3F3F3"/>
                    </a:solidFill>
                  </a:tcPr>
                </a:tc>
                <a:tc>
                  <a:txBody>
                    <a:bodyPr/>
                    <a:lstStyle/>
                    <a:p>
                      <a:r>
                        <a:rPr lang="en-US" sz="2000" dirty="0" smtClean="0"/>
                        <a:t>Java,</a:t>
                      </a:r>
                      <a:r>
                        <a:rPr lang="en-US" sz="2000" baseline="0" dirty="0" smtClean="0"/>
                        <a:t> </a:t>
                      </a:r>
                      <a:r>
                        <a:rPr lang="en-US" sz="2000" baseline="0" dirty="0" err="1" smtClean="0"/>
                        <a:t>Javascript</a:t>
                      </a:r>
                      <a:endParaRPr lang="en-US" sz="2000" dirty="0"/>
                    </a:p>
                  </a:txBody>
                  <a:tcPr>
                    <a:solidFill>
                      <a:srgbClr val="F3F3F3"/>
                    </a:solidFill>
                  </a:tcPr>
                </a:tc>
                <a:tc>
                  <a:txBody>
                    <a:bodyPr/>
                    <a:lstStyle/>
                    <a:p>
                      <a:r>
                        <a:rPr lang="en-US" sz="2000" dirty="0" smtClean="0"/>
                        <a:t>JSOM,</a:t>
                      </a:r>
                      <a:r>
                        <a:rPr lang="en-US" sz="2000" baseline="0" dirty="0" smtClean="0"/>
                        <a:t> </a:t>
                      </a:r>
                      <a:r>
                        <a:rPr lang="en-US" sz="2000" baseline="0" dirty="0" err="1" smtClean="0"/>
                        <a:t>Stax</a:t>
                      </a:r>
                      <a:endParaRPr lang="en-US" sz="2000" dirty="0"/>
                    </a:p>
                  </a:txBody>
                  <a:tcPr>
                    <a:solidFill>
                      <a:srgbClr val="F3F3F3"/>
                    </a:solidFill>
                  </a:tcPr>
                </a:tc>
              </a:tr>
              <a:tr h="364340">
                <a:tc>
                  <a:txBody>
                    <a:bodyPr/>
                    <a:lstStyle/>
                    <a:p>
                      <a:r>
                        <a:rPr lang="en-US" sz="2000" dirty="0" smtClean="0"/>
                        <a:t>Merit</a:t>
                      </a:r>
                      <a:endParaRPr lang="en-US" sz="2000" dirty="0"/>
                    </a:p>
                  </a:txBody>
                  <a:tcPr>
                    <a:solidFill>
                      <a:srgbClr val="F3F3F3"/>
                    </a:solidFill>
                  </a:tcPr>
                </a:tc>
                <a:tc>
                  <a:txBody>
                    <a:bodyPr/>
                    <a:lstStyle/>
                    <a:p>
                      <a:r>
                        <a:rPr lang="en-US" sz="2000" dirty="0" err="1" smtClean="0"/>
                        <a:t>Scala</a:t>
                      </a:r>
                      <a:endParaRPr lang="en-US" sz="2000" dirty="0"/>
                    </a:p>
                  </a:txBody>
                  <a:tcPr>
                    <a:solidFill>
                      <a:srgbClr val="F3F3F3"/>
                    </a:solidFill>
                  </a:tcPr>
                </a:tc>
                <a:tc>
                  <a:txBody>
                    <a:bodyPr/>
                    <a:lstStyle/>
                    <a:p>
                      <a:r>
                        <a:rPr lang="en-US" sz="2000" dirty="0" smtClean="0"/>
                        <a:t>Play! Framework 2</a:t>
                      </a:r>
                      <a:endParaRPr lang="en-US" sz="2000" dirty="0"/>
                    </a:p>
                  </a:txBody>
                  <a:tcPr>
                    <a:solidFill>
                      <a:srgbClr val="F3F3F3"/>
                    </a:solidFill>
                  </a:tcPr>
                </a:tc>
              </a:tr>
              <a:tr h="493776">
                <a:tc>
                  <a:txBody>
                    <a:bodyPr/>
                    <a:lstStyle/>
                    <a:p>
                      <a:r>
                        <a:rPr lang="en-US" sz="2000" dirty="0" smtClean="0"/>
                        <a:t>Credit</a:t>
                      </a:r>
                      <a:endParaRPr lang="en-US" sz="2000" dirty="0"/>
                    </a:p>
                  </a:txBody>
                  <a:tcPr>
                    <a:solidFill>
                      <a:srgbClr val="F3F3F3"/>
                    </a:solidFill>
                  </a:tcPr>
                </a:tc>
                <a:tc>
                  <a:txBody>
                    <a:bodyPr/>
                    <a:lstStyle/>
                    <a:p>
                      <a:r>
                        <a:rPr lang="en-US" sz="2000" dirty="0" smtClean="0"/>
                        <a:t>Go</a:t>
                      </a:r>
                      <a:endParaRPr lang="en-US" sz="2000" dirty="0"/>
                    </a:p>
                  </a:txBody>
                  <a:tcPr>
                    <a:solidFill>
                      <a:srgbClr val="F3F3F3"/>
                    </a:solidFill>
                  </a:tcPr>
                </a:tc>
                <a:tc>
                  <a:txBody>
                    <a:bodyPr/>
                    <a:lstStyle/>
                    <a:p>
                      <a:r>
                        <a:rPr lang="en-US" sz="2000" dirty="0" smtClean="0"/>
                        <a:t>MGO,</a:t>
                      </a:r>
                      <a:r>
                        <a:rPr lang="en-US" sz="2000" baseline="0" dirty="0" smtClean="0"/>
                        <a:t> Martini</a:t>
                      </a:r>
                      <a:endParaRPr lang="en-US" sz="2000" dirty="0"/>
                    </a:p>
                  </a:txBody>
                  <a:tcPr>
                    <a:solidFill>
                      <a:srgbClr val="F3F3F3"/>
                    </a:solidFill>
                  </a:tcPr>
                </a:tc>
              </a:tr>
            </a:tbl>
          </a:graphicData>
        </a:graphic>
      </p:graphicFrame>
      <p:pic>
        <p:nvPicPr>
          <p:cNvPr id="21" name="Picture 20"/>
          <p:cNvPicPr>
            <a:picLocks noChangeAspect="1"/>
          </p:cNvPicPr>
          <p:nvPr/>
        </p:nvPicPr>
        <p:blipFill>
          <a:blip r:embed="rId3"/>
          <a:stretch>
            <a:fillRect/>
          </a:stretch>
        </p:blipFill>
        <p:spPr>
          <a:xfrm>
            <a:off x="4074805" y="1260232"/>
            <a:ext cx="989536" cy="990530"/>
          </a:xfrm>
          <a:prstGeom prst="rect">
            <a:avLst/>
          </a:prstGeom>
        </p:spPr>
      </p:pic>
      <p:pic>
        <p:nvPicPr>
          <p:cNvPr id="22" name="Picture 21"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315" y="2268344"/>
            <a:ext cx="1322814" cy="1322814"/>
          </a:xfrm>
          <a:prstGeom prst="rect">
            <a:avLst/>
          </a:prstGeom>
        </p:spPr>
      </p:pic>
      <p:pic>
        <p:nvPicPr>
          <p:cNvPr id="23" name="Picture 22" descr="scala-logo-crop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8821" y="3510767"/>
            <a:ext cx="696557" cy="1133841"/>
          </a:xfrm>
          <a:prstGeom prst="rect">
            <a:avLst/>
          </a:prstGeom>
        </p:spPr>
      </p:pic>
      <p:pic>
        <p:nvPicPr>
          <p:cNvPr id="24" name="Picture 23" descr="gophercolo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4925" y="2268344"/>
            <a:ext cx="1322814" cy="1322814"/>
          </a:xfrm>
          <a:prstGeom prst="rect">
            <a:avLst/>
          </a:prstGeom>
        </p:spPr>
      </p:pic>
      <p:cxnSp>
        <p:nvCxnSpPr>
          <p:cNvPr id="25" name="Curved Connector 24"/>
          <p:cNvCxnSpPr>
            <a:stCxn id="21" idx="3"/>
            <a:endCxn id="24" idx="0"/>
          </p:cNvCxnSpPr>
          <p:nvPr/>
        </p:nvCxnSpPr>
        <p:spPr>
          <a:xfrm>
            <a:off x="5064341" y="1755497"/>
            <a:ext cx="751991"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2"/>
            <a:endCxn id="23" idx="3"/>
          </p:cNvCxnSpPr>
          <p:nvPr/>
        </p:nvCxnSpPr>
        <p:spPr>
          <a:xfrm rot="5400000">
            <a:off x="5122590" y="3383946"/>
            <a:ext cx="486530" cy="900954"/>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2" idx="2"/>
            <a:endCxn id="23" idx="1"/>
          </p:cNvCxnSpPr>
          <p:nvPr/>
        </p:nvCxnSpPr>
        <p:spPr>
          <a:xfrm rot="16200000" flipH="1">
            <a:off x="3527506" y="3386373"/>
            <a:ext cx="486530" cy="896099"/>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21" idx="1"/>
            <a:endCxn id="22" idx="0"/>
          </p:cNvCxnSpPr>
          <p:nvPr/>
        </p:nvCxnSpPr>
        <p:spPr>
          <a:xfrm rot="10800000" flipV="1">
            <a:off x="3322723" y="1755496"/>
            <a:ext cx="752083"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1" idx="2"/>
            <a:endCxn id="23" idx="0"/>
          </p:cNvCxnSpPr>
          <p:nvPr/>
        </p:nvCxnSpPr>
        <p:spPr>
          <a:xfrm flipH="1">
            <a:off x="4567100" y="2250762"/>
            <a:ext cx="2473" cy="12600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22" idx="3"/>
            <a:endCxn id="24" idx="1"/>
          </p:cNvCxnSpPr>
          <p:nvPr/>
        </p:nvCxnSpPr>
        <p:spPr>
          <a:xfrm>
            <a:off x="3984129" y="2929751"/>
            <a:ext cx="1170796" cy="12700"/>
          </a:xfrm>
          <a:prstGeom prst="curved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68195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773" y="6073513"/>
            <a:ext cx="8928804" cy="369332"/>
          </a:xfrm>
          <a:prstGeom prst="rect">
            <a:avLst/>
          </a:prstGeom>
        </p:spPr>
        <p:txBody>
          <a:bodyPr wrap="square">
            <a:spAutoFit/>
          </a:bodyPr>
          <a:lstStyle/>
          <a:p>
            <a:r>
              <a:rPr lang="en-US" dirty="0" smtClean="0">
                <a:latin typeface="Courier"/>
                <a:cs typeface="Courier"/>
              </a:rPr>
              <a:t>https://</a:t>
            </a:r>
            <a:r>
              <a:rPr lang="en-US" dirty="0" err="1" smtClean="0">
                <a:latin typeface="Courier"/>
                <a:cs typeface="Courier"/>
              </a:rPr>
              <a:t>github.com</a:t>
            </a:r>
            <a:r>
              <a:rPr lang="en-US" dirty="0" smtClean="0">
                <a:latin typeface="Courier"/>
                <a:cs typeface="Courier"/>
              </a:rPr>
              <a:t>/</a:t>
            </a:r>
            <a:r>
              <a:rPr lang="en-US" dirty="0" err="1" smtClean="0">
                <a:latin typeface="Courier"/>
                <a:cs typeface="Courier"/>
              </a:rPr>
              <a:t>wookoouk</a:t>
            </a:r>
            <a:r>
              <a:rPr lang="en-US" dirty="0" smtClean="0">
                <a:latin typeface="Courier"/>
                <a:cs typeface="Courier"/>
              </a:rPr>
              <a:t>/merit</a:t>
            </a:r>
            <a:endParaRPr lang="en-US" u="sng" dirty="0">
              <a:latin typeface="Courier"/>
              <a:cs typeface="Courier"/>
            </a:endParaRPr>
          </a:p>
        </p:txBody>
      </p:sp>
      <p:pic>
        <p:nvPicPr>
          <p:cNvPr id="4" name="Picture 3" descr="FA9F99E4-0F71-4C81-B364-CD0C7DD6EC1E@nbi.ac.u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20647"/>
            <a:ext cx="2013735" cy="2198329"/>
          </a:xfrm>
          <a:prstGeom prst="rect">
            <a:avLst/>
          </a:prstGeom>
        </p:spPr>
      </p:pic>
      <p:sp>
        <p:nvSpPr>
          <p:cNvPr id="5" name="TextBox 4"/>
          <p:cNvSpPr txBox="1"/>
          <p:nvPr/>
        </p:nvSpPr>
        <p:spPr>
          <a:xfrm>
            <a:off x="680414" y="1535871"/>
            <a:ext cx="1415973" cy="584776"/>
          </a:xfrm>
          <a:prstGeom prst="rect">
            <a:avLst/>
          </a:prstGeom>
          <a:noFill/>
        </p:spPr>
        <p:txBody>
          <a:bodyPr wrap="none" rtlCol="0">
            <a:spAutoFit/>
          </a:bodyPr>
          <a:lstStyle/>
          <a:p>
            <a:r>
              <a:rPr lang="en-US" sz="3200" dirty="0" smtClean="0">
                <a:latin typeface="Courier"/>
                <a:cs typeface="Courier"/>
              </a:rPr>
              <a:t>MERIT</a:t>
            </a:r>
            <a:endParaRPr lang="en-US" sz="3200" dirty="0">
              <a:latin typeface="Courier"/>
              <a:cs typeface="Courier"/>
            </a:endParaRPr>
          </a:p>
        </p:txBody>
      </p:sp>
      <p:sp>
        <p:nvSpPr>
          <p:cNvPr id="6" name="Title 1"/>
          <p:cNvSpPr txBox="1">
            <a:spLocks/>
          </p:cNvSpPr>
          <p:nvPr/>
        </p:nvSpPr>
        <p:spPr>
          <a:xfrm>
            <a:off x="457200" y="7833"/>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Merit: A web app for managing and issuing open badges</a:t>
            </a:r>
            <a:endParaRPr lang="en-US" dirty="0"/>
          </a:p>
        </p:txBody>
      </p:sp>
      <p:pic>
        <p:nvPicPr>
          <p:cNvPr id="7" name="Picture 6" descr="me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833" y="1337071"/>
            <a:ext cx="4768010" cy="4574151"/>
          </a:xfrm>
          <a:prstGeom prst="rect">
            <a:avLst/>
          </a:prstGeom>
        </p:spPr>
      </p:pic>
    </p:spTree>
    <p:extLst>
      <p:ext uri="{BB962C8B-B14F-4D97-AF65-F5344CB8AC3E}">
        <p14:creationId xmlns:p14="http://schemas.microsoft.com/office/powerpoint/2010/main" val="389400377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ore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27" y="2354224"/>
            <a:ext cx="2581065" cy="1937163"/>
          </a:xfrm>
          <a:prstGeom prst="rect">
            <a:avLst/>
          </a:prstGeom>
        </p:spPr>
      </p:pic>
      <p:sp>
        <p:nvSpPr>
          <p:cNvPr id="4" name="TextBox 3"/>
          <p:cNvSpPr txBox="1"/>
          <p:nvPr/>
        </p:nvSpPr>
        <p:spPr>
          <a:xfrm>
            <a:off x="746627" y="1607304"/>
            <a:ext cx="2647279" cy="584776"/>
          </a:xfrm>
          <a:prstGeom prst="rect">
            <a:avLst/>
          </a:prstGeom>
          <a:noFill/>
        </p:spPr>
        <p:txBody>
          <a:bodyPr wrap="none" rtlCol="0">
            <a:spAutoFit/>
          </a:bodyPr>
          <a:lstStyle/>
          <a:p>
            <a:r>
              <a:rPr lang="en-US" sz="3200" dirty="0" smtClean="0">
                <a:latin typeface="Courier"/>
                <a:cs typeface="Courier"/>
              </a:rPr>
              <a:t>SCOREBOARD</a:t>
            </a:r>
            <a:endParaRPr lang="en-US" sz="3200" dirty="0">
              <a:latin typeface="Courier"/>
              <a:cs typeface="Courier"/>
            </a:endParaRPr>
          </a:p>
        </p:txBody>
      </p:sp>
      <p:pic>
        <p:nvPicPr>
          <p:cNvPr id="5" name="Picture 4" descr="Apollo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092" y="2520524"/>
            <a:ext cx="4437845" cy="1608719"/>
          </a:xfrm>
          <a:prstGeom prst="rect">
            <a:avLst/>
          </a:prstGeom>
        </p:spPr>
      </p:pic>
      <p:sp>
        <p:nvSpPr>
          <p:cNvPr id="6" name="Rectangle 5"/>
          <p:cNvSpPr/>
          <p:nvPr/>
        </p:nvSpPr>
        <p:spPr>
          <a:xfrm>
            <a:off x="67773" y="6073513"/>
            <a:ext cx="8928804" cy="369332"/>
          </a:xfrm>
          <a:prstGeom prst="rect">
            <a:avLst/>
          </a:prstGeom>
        </p:spPr>
        <p:txBody>
          <a:bodyPr wrap="square">
            <a:spAutoFit/>
          </a:bodyPr>
          <a:lstStyle/>
          <a:p>
            <a:r>
              <a:rPr lang="en-US" dirty="0">
                <a:latin typeface="Courier"/>
                <a:cs typeface="Courier"/>
              </a:rPr>
              <a:t>https://</a:t>
            </a:r>
            <a:r>
              <a:rPr lang="en-US" dirty="0" err="1">
                <a:latin typeface="Courier"/>
                <a:cs typeface="Courier"/>
              </a:rPr>
              <a:t>github.com</a:t>
            </a:r>
            <a:r>
              <a:rPr lang="en-US" dirty="0">
                <a:latin typeface="Courier"/>
                <a:cs typeface="Courier"/>
              </a:rPr>
              <a:t>/</a:t>
            </a:r>
            <a:r>
              <a:rPr lang="en-US" dirty="0" err="1">
                <a:latin typeface="Courier"/>
                <a:cs typeface="Courier"/>
              </a:rPr>
              <a:t>wookoouk</a:t>
            </a:r>
            <a:r>
              <a:rPr lang="en-US" dirty="0">
                <a:latin typeface="Courier"/>
                <a:cs typeface="Courier"/>
              </a:rPr>
              <a:t>/Scoreboard</a:t>
            </a:r>
            <a:endParaRPr lang="en-US" u="sng" dirty="0">
              <a:latin typeface="Courier"/>
              <a:cs typeface="Courier"/>
            </a:endParaRPr>
          </a:p>
        </p:txBody>
      </p:sp>
      <p:sp>
        <p:nvSpPr>
          <p:cNvPr id="7" name="Title 1"/>
          <p:cNvSpPr txBox="1">
            <a:spLocks/>
          </p:cNvSpPr>
          <p:nvPr/>
        </p:nvSpPr>
        <p:spPr>
          <a:xfrm>
            <a:off x="457200" y="7833"/>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Scoreboard: A </a:t>
            </a:r>
            <a:r>
              <a:rPr lang="en-US" dirty="0" err="1" smtClean="0"/>
              <a:t>WebApollo</a:t>
            </a:r>
            <a:r>
              <a:rPr lang="en-US" dirty="0" smtClean="0"/>
              <a:t> plug-in for specifying and keeping track of activity</a:t>
            </a:r>
            <a:endParaRPr lang="en-US" dirty="0"/>
          </a:p>
        </p:txBody>
      </p:sp>
    </p:spTree>
    <p:extLst>
      <p:ext uri="{BB962C8B-B14F-4D97-AF65-F5344CB8AC3E}">
        <p14:creationId xmlns:p14="http://schemas.microsoft.com/office/powerpoint/2010/main" val="156934673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55072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2548042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90" y="201763"/>
            <a:ext cx="8282143" cy="6211607"/>
          </a:xfrm>
          <a:prstGeom prst="rect">
            <a:avLst/>
          </a:prstGeom>
        </p:spPr>
      </p:pic>
      <p:sp>
        <p:nvSpPr>
          <p:cNvPr id="4" name="TextBox 3"/>
          <p:cNvSpPr txBox="1"/>
          <p:nvPr/>
        </p:nvSpPr>
        <p:spPr>
          <a:xfrm>
            <a:off x="-1" y="6413370"/>
            <a:ext cx="8013759" cy="369332"/>
          </a:xfrm>
          <a:prstGeom prst="rect">
            <a:avLst/>
          </a:prstGeom>
          <a:noFill/>
        </p:spPr>
        <p:txBody>
          <a:bodyPr wrap="square" rtlCol="0">
            <a:spAutoFit/>
          </a:bodyPr>
          <a:lstStyle/>
          <a:p>
            <a:r>
              <a:rPr lang="en-US" dirty="0" smtClean="0"/>
              <a:t>And many </a:t>
            </a:r>
            <a:r>
              <a:rPr lang="en-US" dirty="0"/>
              <a:t>more … </a:t>
            </a:r>
            <a:r>
              <a:rPr lang="en-US" dirty="0">
                <a:latin typeface="Monaco"/>
                <a:cs typeface="Monaco"/>
              </a:rPr>
              <a:t>http://</a:t>
            </a:r>
            <a:r>
              <a:rPr lang="en-US" dirty="0" err="1">
                <a:latin typeface="Monaco"/>
                <a:cs typeface="Monaco"/>
              </a:rPr>
              <a:t>tsltraining.tsl.ac.uk</a:t>
            </a:r>
            <a:r>
              <a:rPr lang="en-US" dirty="0">
                <a:latin typeface="Monaco"/>
                <a:cs typeface="Monaco"/>
              </a:rPr>
              <a:t>/?</a:t>
            </a:r>
            <a:r>
              <a:rPr lang="en-US" dirty="0" err="1">
                <a:latin typeface="Monaco"/>
                <a:cs typeface="Monaco"/>
              </a:rPr>
              <a:t>page_id</a:t>
            </a:r>
            <a:r>
              <a:rPr lang="en-US" dirty="0">
                <a:latin typeface="Monaco"/>
                <a:cs typeface="Monaco"/>
              </a:rPr>
              <a:t>=311</a:t>
            </a:r>
          </a:p>
        </p:txBody>
      </p:sp>
    </p:spTree>
    <p:extLst>
      <p:ext uri="{BB962C8B-B14F-4D97-AF65-F5344CB8AC3E}">
        <p14:creationId xmlns:p14="http://schemas.microsoft.com/office/powerpoint/2010/main" val="359350653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743201"/>
            <a:ext cx="8712200" cy="2336800"/>
          </a:xfrm>
        </p:spPr>
        <p:txBody>
          <a:bodyPr>
            <a:normAutofit fontScale="77500" lnSpcReduction="20000"/>
          </a:bodyPr>
          <a:lstStyle/>
          <a:p>
            <a:pPr marL="0" indent="0">
              <a:buNone/>
            </a:pPr>
            <a:r>
              <a:rPr lang="en-US" dirty="0" smtClean="0"/>
              <a:t>Comp </a:t>
            </a:r>
            <a:r>
              <a:rPr lang="en-US" dirty="0" err="1"/>
              <a:t>s</a:t>
            </a:r>
            <a:r>
              <a:rPr lang="en-US" dirty="0" err="1" smtClean="0"/>
              <a:t>ci</a:t>
            </a:r>
            <a:r>
              <a:rPr lang="en-US" dirty="0" smtClean="0"/>
              <a:t> skills are super powers for productivity</a:t>
            </a:r>
          </a:p>
          <a:p>
            <a:pPr marL="0" indent="0">
              <a:buNone/>
            </a:pPr>
            <a:endParaRPr lang="en-US" dirty="0" smtClean="0"/>
          </a:p>
          <a:p>
            <a:pPr marL="0" indent="0">
              <a:buNone/>
            </a:pPr>
            <a:r>
              <a:rPr lang="en-US" dirty="0" smtClean="0"/>
              <a:t>Training is </a:t>
            </a:r>
            <a:r>
              <a:rPr lang="en-US" i="1" dirty="0" smtClean="0"/>
              <a:t>much</a:t>
            </a:r>
            <a:r>
              <a:rPr lang="en-US" dirty="0" smtClean="0"/>
              <a:t> more than lecturing</a:t>
            </a:r>
          </a:p>
          <a:p>
            <a:pPr marL="0" indent="0">
              <a:buNone/>
            </a:pPr>
            <a:endParaRPr lang="en-US" dirty="0" smtClean="0"/>
          </a:p>
          <a:p>
            <a:pPr marL="0" indent="0">
              <a:buNone/>
            </a:pPr>
            <a:r>
              <a:rPr lang="en-US" dirty="0" smtClean="0"/>
              <a:t>Engaged </a:t>
            </a:r>
            <a:r>
              <a:rPr lang="en-US" dirty="0"/>
              <a:t>experts </a:t>
            </a:r>
            <a:r>
              <a:rPr lang="en-US" dirty="0" smtClean="0"/>
              <a:t>bring more than you ask for</a:t>
            </a:r>
          </a:p>
          <a:p>
            <a:pPr marL="0" indent="0">
              <a:buNone/>
            </a:pPr>
            <a:r>
              <a:rPr lang="en-US" dirty="0" smtClean="0"/>
              <a:t>(free your pet </a:t>
            </a:r>
            <a:r>
              <a:rPr lang="en-US" dirty="0" err="1" smtClean="0"/>
              <a:t>bioinformaticians</a:t>
            </a:r>
            <a:r>
              <a:rPr lang="en-US" dirty="0" smtClean="0"/>
              <a:t>)</a:t>
            </a:r>
            <a:endParaRPr lang="en-US" dirty="0"/>
          </a:p>
          <a:p>
            <a:endParaRPr lang="en-US" dirty="0" smtClean="0"/>
          </a:p>
          <a:p>
            <a:endParaRPr lang="en-US" dirty="0"/>
          </a:p>
        </p:txBody>
      </p:sp>
      <p:sp>
        <p:nvSpPr>
          <p:cNvPr id="4" name="TextBox 3"/>
          <p:cNvSpPr txBox="1"/>
          <p:nvPr/>
        </p:nvSpPr>
        <p:spPr>
          <a:xfrm>
            <a:off x="304800" y="1054100"/>
            <a:ext cx="6930653" cy="646331"/>
          </a:xfrm>
          <a:prstGeom prst="rect">
            <a:avLst/>
          </a:prstGeom>
          <a:noFill/>
        </p:spPr>
        <p:txBody>
          <a:bodyPr wrap="none" rtlCol="0">
            <a:spAutoFit/>
          </a:bodyPr>
          <a:lstStyle/>
          <a:p>
            <a:r>
              <a:rPr lang="en-US" sz="3600" u="sng" dirty="0" smtClean="0"/>
              <a:t>If you only remember three things…</a:t>
            </a:r>
            <a:endParaRPr lang="en-US" sz="3600" u="sng" dirty="0"/>
          </a:p>
        </p:txBody>
      </p:sp>
    </p:spTree>
    <p:extLst>
      <p:ext uri="{BB962C8B-B14F-4D97-AF65-F5344CB8AC3E}">
        <p14:creationId xmlns:p14="http://schemas.microsoft.com/office/powerpoint/2010/main" val="29702656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003011"/>
            <a:ext cx="2265864" cy="5324535"/>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Thomas Down</a:t>
            </a: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11" name="Picture 10"/>
          <p:cNvPicPr>
            <a:picLocks noChangeAspect="1"/>
          </p:cNvPicPr>
          <p:nvPr/>
        </p:nvPicPr>
        <p:blipFill>
          <a:blip r:embed="rId9"/>
          <a:stretch>
            <a:fillRect/>
          </a:stretch>
        </p:blipFill>
        <p:spPr>
          <a:xfrm>
            <a:off x="7162800" y="5946257"/>
            <a:ext cx="1561360" cy="911743"/>
          </a:xfrm>
          <a:prstGeom prst="rect">
            <a:avLst/>
          </a:prstGeom>
        </p:spPr>
      </p:pic>
      <p:pic>
        <p:nvPicPr>
          <p:cNvPr id="2" name="Picture 1"/>
          <p:cNvPicPr>
            <a:picLocks noChangeAspect="1"/>
          </p:cNvPicPr>
          <p:nvPr/>
        </p:nvPicPr>
        <p:blipFill>
          <a:blip r:embed="rId10"/>
          <a:stretch>
            <a:fillRect/>
          </a:stretch>
        </p:blipFill>
        <p:spPr>
          <a:xfrm>
            <a:off x="7162800" y="4547308"/>
            <a:ext cx="1558068" cy="1310049"/>
          </a:xfrm>
          <a:prstGeom prst="rect">
            <a:avLst/>
          </a:prstGeom>
        </p:spPr>
      </p:pic>
      <p:sp>
        <p:nvSpPr>
          <p:cNvPr id="18" name="TextBox 17"/>
          <p:cNvSpPr txBox="1"/>
          <p:nvPr/>
        </p:nvSpPr>
        <p:spPr>
          <a:xfrm>
            <a:off x="6743294" y="1068478"/>
            <a:ext cx="2265864" cy="707886"/>
          </a:xfrm>
          <a:prstGeom prst="rect">
            <a:avLst/>
          </a:prstGeom>
          <a:noFill/>
        </p:spPr>
        <p:txBody>
          <a:bodyPr wrap="square" rtlCol="0">
            <a:spAutoFit/>
          </a:bodyPr>
          <a:lstStyle/>
          <a:p>
            <a:r>
              <a:rPr lang="en-US" sz="2000" dirty="0" smtClean="0">
                <a:latin typeface="Delicious-Roman"/>
                <a:cs typeface="Delicious-Roman"/>
              </a:rPr>
              <a:t>Greg Wilson</a:t>
            </a:r>
          </a:p>
          <a:p>
            <a:r>
              <a:rPr lang="en-US" sz="2000" dirty="0" err="1" smtClean="0">
                <a:latin typeface="Delicious-Roman"/>
                <a:cs typeface="Delicious-Roman"/>
              </a:rPr>
              <a:t>Balakov</a:t>
            </a:r>
            <a:r>
              <a:rPr lang="en-US" sz="2000" dirty="0" smtClean="0">
                <a:latin typeface="Delicious-Roman"/>
                <a:cs typeface="Delicious-Roman"/>
              </a:rPr>
              <a:t> @ </a:t>
            </a:r>
            <a:r>
              <a:rPr lang="en-US" sz="2000" dirty="0" err="1" smtClean="0">
                <a:latin typeface="Delicious-Roman"/>
                <a:cs typeface="Delicious-Roman"/>
              </a:rPr>
              <a:t>flickr</a:t>
            </a:r>
            <a:endParaRPr lang="en-US" sz="2000" dirty="0" smtClean="0">
              <a:latin typeface="Delicious-Roman"/>
              <a:cs typeface="Delicious-Roman"/>
            </a:endParaRPr>
          </a:p>
        </p:txBody>
      </p:sp>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3035300" y="2044700"/>
            <a:ext cx="3022600" cy="30226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SL_twtt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01" y="690710"/>
            <a:ext cx="5470300" cy="5470300"/>
          </a:xfrm>
          <a:prstGeom prst="rect">
            <a:avLst/>
          </a:prstGeom>
        </p:spPr>
      </p:pic>
    </p:spTree>
    <p:extLst>
      <p:ext uri="{BB962C8B-B14F-4D97-AF65-F5344CB8AC3E}">
        <p14:creationId xmlns:p14="http://schemas.microsoft.com/office/powerpoint/2010/main" val="3449358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072335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17" y="973990"/>
            <a:ext cx="7845141" cy="5005569"/>
          </a:xfrm>
          <a:prstGeom prst="rect">
            <a:avLst/>
          </a:prstGeom>
        </p:spPr>
      </p:pic>
    </p:spTree>
    <p:extLst>
      <p:ext uri="{BB962C8B-B14F-4D97-AF65-F5344CB8AC3E}">
        <p14:creationId xmlns:p14="http://schemas.microsoft.com/office/powerpoint/2010/main" val="39837575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19032</TotalTime>
  <Words>7455</Words>
  <Application>Microsoft Macintosh PowerPoint</Application>
  <PresentationFormat>On-screen Show (4:3)</PresentationFormat>
  <Paragraphs>660</Paragraphs>
  <Slides>73</Slides>
  <Notes>73</Notes>
  <HiddenSlides>5</HiddenSlides>
  <MMClips>2</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genomics at TSL </vt:lpstr>
      <vt:lpstr>High content image analysis at TSL </vt:lpstr>
      <vt:lpstr>proteomics at TSL </vt:lpstr>
      <vt:lpstr>PowerPoint Presentation</vt:lpstr>
      <vt:lpstr>J.E.D.I* approach  (Just Enough Developed Infrastructure) </vt:lpstr>
      <vt:lpstr>understand, manage, analyze</vt:lpstr>
      <vt:lpstr>understand, manage, analyze</vt:lpstr>
      <vt:lpstr>Where to focus?</vt:lpstr>
      <vt:lpstr>Where to focus?</vt:lpstr>
      <vt:lpstr>PowerPoint Presentation</vt:lpstr>
      <vt:lpstr>Training</vt:lpstr>
      <vt:lpstr>Typical teaching</vt:lpstr>
      <vt:lpstr>PowerPoint Presentation</vt:lpstr>
      <vt:lpstr>Training</vt:lpstr>
      <vt:lpstr>Systems Development </vt:lpstr>
      <vt:lpstr>Systems Development </vt:lpstr>
      <vt:lpstr>PowerPoint Presentation</vt:lpstr>
      <vt:lpstr>PowerPoint Presentation</vt:lpstr>
      <vt:lpstr>PowerPoint Presentation</vt:lpstr>
      <vt:lpstr>PowerPoint Presentation</vt:lpstr>
      <vt:lpstr>Mozilla OpenBadges</vt:lpstr>
      <vt:lpstr>TSL cluster upgrades</vt:lpstr>
      <vt:lpstr>Does it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 ReSTful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 (TSL)</cp:lastModifiedBy>
  <cp:revision>215</cp:revision>
  <dcterms:created xsi:type="dcterms:W3CDTF">2011-04-12T19:11:26Z</dcterms:created>
  <dcterms:modified xsi:type="dcterms:W3CDTF">2014-12-09T10:23:45Z</dcterms:modified>
</cp:coreProperties>
</file>